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2"/>
  </p:notesMasterIdLst>
  <p:sldIdLst>
    <p:sldId id="278" r:id="rId2"/>
    <p:sldId id="263" r:id="rId3"/>
    <p:sldId id="267" r:id="rId4"/>
    <p:sldId id="357" r:id="rId5"/>
    <p:sldId id="353" r:id="rId6"/>
    <p:sldId id="354" r:id="rId7"/>
    <p:sldId id="360" r:id="rId8"/>
    <p:sldId id="358" r:id="rId9"/>
    <p:sldId id="269" r:id="rId10"/>
    <p:sldId id="275" r:id="rId11"/>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ink, Ruth" initials="SR" lastIdx="1" clrIdx="0">
    <p:extLst>
      <p:ext uri="{19B8F6BF-5375-455C-9EA6-DF929625EA0E}">
        <p15:presenceInfo xmlns:p15="http://schemas.microsoft.com/office/powerpoint/2012/main" userId="S-1-5-21-1916543998-2398374292-2665688094-119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AA6C"/>
    <a:srgbClr val="425A38"/>
    <a:srgbClr val="BC091B"/>
    <a:srgbClr val="64656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564" autoAdjust="0"/>
  </p:normalViewPr>
  <p:slideViewPr>
    <p:cSldViewPr>
      <p:cViewPr varScale="1">
        <p:scale>
          <a:sx n="82" d="100"/>
          <a:sy n="82" d="100"/>
        </p:scale>
        <p:origin x="143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Spalte1</c:v>
                </c:pt>
              </c:strCache>
            </c:strRef>
          </c:tx>
          <c:spPr>
            <a:solidFill>
              <a:schemeClr val="tx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3-AB2A-4CED-B104-4B460FAEA894}"/>
              </c:ext>
            </c:extLst>
          </c:dPt>
          <c:dPt>
            <c:idx val="2"/>
            <c:invertIfNegative val="0"/>
            <c:bubble3D val="0"/>
            <c:spPr>
              <a:solidFill>
                <a:schemeClr val="tx1">
                  <a:alpha val="80000"/>
                </a:schemeClr>
              </a:solidFill>
              <a:ln>
                <a:noFill/>
              </a:ln>
              <a:effectLst/>
            </c:spPr>
            <c:extLst>
              <c:ext xmlns:c16="http://schemas.microsoft.com/office/drawing/2014/chart" uri="{C3380CC4-5D6E-409C-BE32-E72D297353CC}">
                <c16:uniqueId val="{00000004-AB2A-4CED-B104-4B460FAEA894}"/>
              </c:ext>
            </c:extLst>
          </c:dPt>
          <c:dPt>
            <c:idx val="3"/>
            <c:invertIfNegative val="0"/>
            <c:bubble3D val="0"/>
            <c:spPr>
              <a:solidFill>
                <a:srgbClr val="35AA6C">
                  <a:alpha val="80000"/>
                </a:srgbClr>
              </a:solidFill>
              <a:ln>
                <a:noFill/>
              </a:ln>
              <a:effectLst/>
            </c:spPr>
            <c:extLst>
              <c:ext xmlns:c16="http://schemas.microsoft.com/office/drawing/2014/chart" uri="{C3380CC4-5D6E-409C-BE32-E72D297353CC}">
                <c16:uniqueId val="{00000005-AB2A-4CED-B104-4B460FAEA894}"/>
              </c:ext>
            </c:extLst>
          </c:dPt>
          <c:dPt>
            <c:idx val="4"/>
            <c:invertIfNegative val="0"/>
            <c:bubble3D val="0"/>
            <c:spPr>
              <a:solidFill>
                <a:srgbClr val="35AA6C"/>
              </a:solidFill>
              <a:ln>
                <a:noFill/>
              </a:ln>
              <a:effectLst/>
            </c:spPr>
            <c:extLst>
              <c:ext xmlns:c16="http://schemas.microsoft.com/office/drawing/2014/chart" uri="{C3380CC4-5D6E-409C-BE32-E72D297353CC}">
                <c16:uniqueId val="{00000006-AB2A-4CED-B104-4B460FAEA894}"/>
              </c:ext>
            </c:extLst>
          </c:dPt>
          <c:dLbls>
            <c:dLbl>
              <c:idx val="0"/>
              <c:tx>
                <c:rich>
                  <a:bodyPr/>
                  <a:lstStyle/>
                  <a:p>
                    <a:fld id="{7B1FA890-4E1B-48BE-898C-EF3C6E718388}" type="VALUE">
                      <a:rPr lang="en-US" sz="1600">
                        <a:solidFill>
                          <a:schemeClr val="bg1">
                            <a:lumMod val="50000"/>
                          </a:schemeClr>
                        </a:solidFill>
                      </a:rPr>
                      <a:pPr/>
                      <a:t>[WERT]</a:t>
                    </a:fld>
                    <a:endParaRPr lang="de-DE"/>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AB2A-4CED-B104-4B460FAEA894}"/>
                </c:ext>
              </c:extLst>
            </c:dLbl>
            <c:dLbl>
              <c:idx val="1"/>
              <c:tx>
                <c:rich>
                  <a:bodyPr/>
                  <a:lstStyle/>
                  <a:p>
                    <a:fld id="{B3BB1B17-DA27-4C7B-B299-22F1DC95DBDA}" type="VALUE">
                      <a:rPr lang="en-US" sz="1600">
                        <a:solidFill>
                          <a:srgbClr val="BC091B"/>
                        </a:solidFill>
                      </a:rPr>
                      <a:pPr/>
                      <a:t>[WERT]</a:t>
                    </a:fld>
                    <a:endParaRPr lang="de-DE"/>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AB2A-4CED-B104-4B460FAEA894}"/>
                </c:ext>
              </c:extLst>
            </c:dLbl>
            <c:dLbl>
              <c:idx val="2"/>
              <c:tx>
                <c:rich>
                  <a:bodyPr/>
                  <a:lstStyle/>
                  <a:p>
                    <a:fld id="{05196FDD-BA16-415C-B54E-CE4826AD7E2F}" type="VALUE">
                      <a:rPr lang="en-US" sz="1600">
                        <a:solidFill>
                          <a:srgbClr val="C00000">
                            <a:alpha val="80000"/>
                          </a:srgbClr>
                        </a:solidFill>
                      </a:rPr>
                      <a:pPr/>
                      <a:t>[WERT]</a:t>
                    </a:fld>
                    <a:endParaRPr lang="de-DE"/>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AB2A-4CED-B104-4B460FAEA894}"/>
                </c:ext>
              </c:extLst>
            </c:dLbl>
            <c:dLbl>
              <c:idx val="3"/>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fld id="{22DF85E3-C301-4B0E-B02F-348A9A0734A4}" type="VALUE">
                      <a:rPr lang="en-US" sz="1600">
                        <a:solidFill>
                          <a:srgbClr val="35AA6C">
                            <a:alpha val="80000"/>
                          </a:srgbClr>
                        </a:solidFill>
                      </a:rPr>
                      <a:pPr>
                        <a:defRPr sz="1200"/>
                      </a:pPr>
                      <a:t>[WERT]</a:t>
                    </a:fld>
                    <a:endParaRPr lang="de-DE"/>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AB2A-4CED-B104-4B460FAEA894}"/>
                </c:ext>
              </c:extLst>
            </c:dLbl>
            <c:dLbl>
              <c:idx val="4"/>
              <c:delete val="1"/>
              <c:extLst>
                <c:ext xmlns:c15="http://schemas.microsoft.com/office/drawing/2012/chart" uri="{CE6537A1-D6FC-4f65-9D91-7224C49458BB}"/>
                <c:ext xmlns:c16="http://schemas.microsoft.com/office/drawing/2014/chart" uri="{C3380CC4-5D6E-409C-BE32-E72D297353CC}">
                  <c16:uniqueId val="{00000006-AB2A-4CED-B104-4B460FAEA89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k.A.</c:v>
                </c:pt>
                <c:pt idx="1">
                  <c:v>Nein</c:v>
                </c:pt>
                <c:pt idx="2">
                  <c:v>Eher nein</c:v>
                </c:pt>
                <c:pt idx="3">
                  <c:v>Eher ja</c:v>
                </c:pt>
                <c:pt idx="4">
                  <c:v>Ja</c:v>
                </c:pt>
              </c:strCache>
            </c:strRef>
          </c:cat>
          <c:val>
            <c:numRef>
              <c:f>Tabelle1!$B$2:$B$6</c:f>
              <c:numCache>
                <c:formatCode>0%</c:formatCode>
                <c:ptCount val="5"/>
                <c:pt idx="0">
                  <c:v>0.05</c:v>
                </c:pt>
                <c:pt idx="1">
                  <c:v>0.21</c:v>
                </c:pt>
                <c:pt idx="2">
                  <c:v>0.23</c:v>
                </c:pt>
                <c:pt idx="3">
                  <c:v>0.22</c:v>
                </c:pt>
                <c:pt idx="4">
                  <c:v>0.28000000000000003</c:v>
                </c:pt>
              </c:numCache>
            </c:numRef>
          </c:val>
          <c:extLst>
            <c:ext xmlns:c16="http://schemas.microsoft.com/office/drawing/2014/chart" uri="{C3380CC4-5D6E-409C-BE32-E72D297353CC}">
              <c16:uniqueId val="{00000000-AB2A-4CED-B104-4B460FAEA894}"/>
            </c:ext>
          </c:extLst>
        </c:ser>
        <c:dLbls>
          <c:dLblPos val="outEnd"/>
          <c:showLegendKey val="0"/>
          <c:showVal val="1"/>
          <c:showCatName val="0"/>
          <c:showSerName val="0"/>
          <c:showPercent val="0"/>
          <c:showBubbleSize val="0"/>
        </c:dLbls>
        <c:gapWidth val="70"/>
        <c:axId val="495838736"/>
        <c:axId val="495839064"/>
      </c:barChart>
      <c:catAx>
        <c:axId val="495838736"/>
        <c:scaling>
          <c:orientation val="minMax"/>
        </c:scaling>
        <c:delete val="1"/>
        <c:axPos val="l"/>
        <c:numFmt formatCode="General" sourceLinked="1"/>
        <c:majorTickMark val="none"/>
        <c:minorTickMark val="none"/>
        <c:tickLblPos val="nextTo"/>
        <c:crossAx val="495839064"/>
        <c:crosses val="autoZero"/>
        <c:auto val="1"/>
        <c:lblAlgn val="ctr"/>
        <c:lblOffset val="100"/>
        <c:noMultiLvlLbl val="0"/>
      </c:catAx>
      <c:valAx>
        <c:axId val="495839064"/>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495838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Spalte1</c:v>
                </c:pt>
              </c:strCache>
            </c:strRef>
          </c:tx>
          <c:spPr>
            <a:solidFill>
              <a:schemeClr val="tx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3-AB2A-4CED-B104-4B460FAEA894}"/>
              </c:ext>
            </c:extLst>
          </c:dPt>
          <c:dPt>
            <c:idx val="2"/>
            <c:invertIfNegative val="0"/>
            <c:bubble3D val="0"/>
            <c:spPr>
              <a:solidFill>
                <a:schemeClr val="tx1">
                  <a:alpha val="80000"/>
                </a:schemeClr>
              </a:solidFill>
              <a:ln>
                <a:noFill/>
              </a:ln>
              <a:effectLst/>
            </c:spPr>
            <c:extLst>
              <c:ext xmlns:c16="http://schemas.microsoft.com/office/drawing/2014/chart" uri="{C3380CC4-5D6E-409C-BE32-E72D297353CC}">
                <c16:uniqueId val="{00000004-AB2A-4CED-B104-4B460FAEA894}"/>
              </c:ext>
            </c:extLst>
          </c:dPt>
          <c:dPt>
            <c:idx val="3"/>
            <c:invertIfNegative val="0"/>
            <c:bubble3D val="0"/>
            <c:spPr>
              <a:solidFill>
                <a:srgbClr val="35AA6C">
                  <a:alpha val="80000"/>
                </a:srgbClr>
              </a:solidFill>
              <a:ln>
                <a:noFill/>
              </a:ln>
              <a:effectLst/>
            </c:spPr>
            <c:extLst>
              <c:ext xmlns:c16="http://schemas.microsoft.com/office/drawing/2014/chart" uri="{C3380CC4-5D6E-409C-BE32-E72D297353CC}">
                <c16:uniqueId val="{00000005-AB2A-4CED-B104-4B460FAEA894}"/>
              </c:ext>
            </c:extLst>
          </c:dPt>
          <c:dPt>
            <c:idx val="4"/>
            <c:invertIfNegative val="0"/>
            <c:bubble3D val="0"/>
            <c:spPr>
              <a:solidFill>
                <a:srgbClr val="35AA6C"/>
              </a:solidFill>
              <a:ln>
                <a:noFill/>
              </a:ln>
              <a:effectLst/>
            </c:spPr>
            <c:extLst>
              <c:ext xmlns:c16="http://schemas.microsoft.com/office/drawing/2014/chart" uri="{C3380CC4-5D6E-409C-BE32-E72D297353CC}">
                <c16:uniqueId val="{00000006-AB2A-4CED-B104-4B460FAEA894}"/>
              </c:ext>
            </c:extLst>
          </c:dPt>
          <c:dLbls>
            <c:dLbl>
              <c:idx val="0"/>
              <c:tx>
                <c:rich>
                  <a:bodyPr/>
                  <a:lstStyle/>
                  <a:p>
                    <a:fld id="{7B1FA890-4E1B-48BE-898C-EF3C6E718388}" type="VALUE">
                      <a:rPr lang="en-US" sz="1600">
                        <a:solidFill>
                          <a:schemeClr val="bg1">
                            <a:lumMod val="50000"/>
                          </a:schemeClr>
                        </a:solidFill>
                      </a:rPr>
                      <a:pPr/>
                      <a:t>[WERT]</a:t>
                    </a:fld>
                    <a:endParaRPr lang="de-DE"/>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AB2A-4CED-B104-4B460FAEA894}"/>
                </c:ext>
              </c:extLst>
            </c:dLbl>
            <c:dLbl>
              <c:idx val="1"/>
              <c:tx>
                <c:rich>
                  <a:bodyPr/>
                  <a:lstStyle/>
                  <a:p>
                    <a:fld id="{B3BB1B17-DA27-4C7B-B299-22F1DC95DBDA}" type="VALUE">
                      <a:rPr lang="en-US" sz="1600">
                        <a:solidFill>
                          <a:srgbClr val="BC091B"/>
                        </a:solidFill>
                      </a:rPr>
                      <a:pPr/>
                      <a:t>[WERT]</a:t>
                    </a:fld>
                    <a:endParaRPr lang="de-DE"/>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AB2A-4CED-B104-4B460FAEA894}"/>
                </c:ext>
              </c:extLst>
            </c:dLbl>
            <c:dLbl>
              <c:idx val="2"/>
              <c:tx>
                <c:rich>
                  <a:bodyPr/>
                  <a:lstStyle/>
                  <a:p>
                    <a:fld id="{05196FDD-BA16-415C-B54E-CE4826AD7E2F}" type="VALUE">
                      <a:rPr lang="en-US" sz="1600">
                        <a:solidFill>
                          <a:srgbClr val="C00000">
                            <a:alpha val="80000"/>
                          </a:srgbClr>
                        </a:solidFill>
                      </a:rPr>
                      <a:pPr/>
                      <a:t>[WERT]</a:t>
                    </a:fld>
                    <a:endParaRPr lang="de-DE"/>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AB2A-4CED-B104-4B460FAEA894}"/>
                </c:ext>
              </c:extLst>
            </c:dLbl>
            <c:dLbl>
              <c:idx val="3"/>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fld id="{22DF85E3-C301-4B0E-B02F-348A9A0734A4}" type="VALUE">
                      <a:rPr lang="en-US" sz="1600">
                        <a:solidFill>
                          <a:srgbClr val="35AA6C">
                            <a:alpha val="80000"/>
                          </a:srgbClr>
                        </a:solidFill>
                      </a:rPr>
                      <a:pPr>
                        <a:defRPr sz="1200"/>
                      </a:pPr>
                      <a:t>[WERT]</a:t>
                    </a:fld>
                    <a:endParaRPr lang="de-DE"/>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AB2A-4CED-B104-4B460FAEA894}"/>
                </c:ext>
              </c:extLst>
            </c:dLbl>
            <c:dLbl>
              <c:idx val="4"/>
              <c:delete val="1"/>
              <c:extLst>
                <c:ext xmlns:c15="http://schemas.microsoft.com/office/drawing/2012/chart" uri="{CE6537A1-D6FC-4f65-9D91-7224C49458BB}"/>
                <c:ext xmlns:c16="http://schemas.microsoft.com/office/drawing/2014/chart" uri="{C3380CC4-5D6E-409C-BE32-E72D297353CC}">
                  <c16:uniqueId val="{00000006-AB2A-4CED-B104-4B460FAEA89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k.A.</c:v>
                </c:pt>
                <c:pt idx="1">
                  <c:v>Nein</c:v>
                </c:pt>
                <c:pt idx="2">
                  <c:v>Eher nein</c:v>
                </c:pt>
                <c:pt idx="3">
                  <c:v>Eher ja</c:v>
                </c:pt>
                <c:pt idx="4">
                  <c:v>Ja</c:v>
                </c:pt>
              </c:strCache>
            </c:strRef>
          </c:cat>
          <c:val>
            <c:numRef>
              <c:f>Tabelle1!$B$2:$B$6</c:f>
              <c:numCache>
                <c:formatCode>0%</c:formatCode>
                <c:ptCount val="5"/>
                <c:pt idx="0">
                  <c:v>0.06</c:v>
                </c:pt>
                <c:pt idx="1">
                  <c:v>0.03</c:v>
                </c:pt>
                <c:pt idx="2">
                  <c:v>7.0000000000000007E-2</c:v>
                </c:pt>
                <c:pt idx="3">
                  <c:v>0.27</c:v>
                </c:pt>
                <c:pt idx="4">
                  <c:v>0.56999999999999995</c:v>
                </c:pt>
              </c:numCache>
            </c:numRef>
          </c:val>
          <c:extLst>
            <c:ext xmlns:c16="http://schemas.microsoft.com/office/drawing/2014/chart" uri="{C3380CC4-5D6E-409C-BE32-E72D297353CC}">
              <c16:uniqueId val="{00000000-AB2A-4CED-B104-4B460FAEA894}"/>
            </c:ext>
          </c:extLst>
        </c:ser>
        <c:dLbls>
          <c:dLblPos val="outEnd"/>
          <c:showLegendKey val="0"/>
          <c:showVal val="1"/>
          <c:showCatName val="0"/>
          <c:showSerName val="0"/>
          <c:showPercent val="0"/>
          <c:showBubbleSize val="0"/>
        </c:dLbls>
        <c:gapWidth val="70"/>
        <c:axId val="495838736"/>
        <c:axId val="495839064"/>
      </c:barChart>
      <c:catAx>
        <c:axId val="495838736"/>
        <c:scaling>
          <c:orientation val="minMax"/>
        </c:scaling>
        <c:delete val="1"/>
        <c:axPos val="l"/>
        <c:numFmt formatCode="General" sourceLinked="1"/>
        <c:majorTickMark val="none"/>
        <c:minorTickMark val="none"/>
        <c:tickLblPos val="nextTo"/>
        <c:crossAx val="495839064"/>
        <c:crosses val="autoZero"/>
        <c:auto val="1"/>
        <c:lblAlgn val="ctr"/>
        <c:lblOffset val="100"/>
        <c:noMultiLvlLbl val="0"/>
      </c:catAx>
      <c:valAx>
        <c:axId val="495839064"/>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495838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Spalte1</c:v>
                </c:pt>
              </c:strCache>
            </c:strRef>
          </c:tx>
          <c:spPr>
            <a:solidFill>
              <a:schemeClr val="tx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3-AB2A-4CED-B104-4B460FAEA894}"/>
              </c:ext>
            </c:extLst>
          </c:dPt>
          <c:dPt>
            <c:idx val="2"/>
            <c:invertIfNegative val="0"/>
            <c:bubble3D val="0"/>
            <c:spPr>
              <a:solidFill>
                <a:schemeClr val="tx1">
                  <a:alpha val="80000"/>
                </a:schemeClr>
              </a:solidFill>
              <a:ln>
                <a:noFill/>
              </a:ln>
              <a:effectLst/>
            </c:spPr>
            <c:extLst>
              <c:ext xmlns:c16="http://schemas.microsoft.com/office/drawing/2014/chart" uri="{C3380CC4-5D6E-409C-BE32-E72D297353CC}">
                <c16:uniqueId val="{00000004-AB2A-4CED-B104-4B460FAEA894}"/>
              </c:ext>
            </c:extLst>
          </c:dPt>
          <c:dPt>
            <c:idx val="3"/>
            <c:invertIfNegative val="0"/>
            <c:bubble3D val="0"/>
            <c:spPr>
              <a:solidFill>
                <a:srgbClr val="35AA6C">
                  <a:alpha val="80000"/>
                </a:srgbClr>
              </a:solidFill>
              <a:ln>
                <a:noFill/>
              </a:ln>
              <a:effectLst/>
            </c:spPr>
            <c:extLst>
              <c:ext xmlns:c16="http://schemas.microsoft.com/office/drawing/2014/chart" uri="{C3380CC4-5D6E-409C-BE32-E72D297353CC}">
                <c16:uniqueId val="{00000005-AB2A-4CED-B104-4B460FAEA894}"/>
              </c:ext>
            </c:extLst>
          </c:dPt>
          <c:dPt>
            <c:idx val="4"/>
            <c:invertIfNegative val="0"/>
            <c:bubble3D val="0"/>
            <c:spPr>
              <a:solidFill>
                <a:srgbClr val="35AA6C"/>
              </a:solidFill>
              <a:ln>
                <a:noFill/>
              </a:ln>
              <a:effectLst/>
            </c:spPr>
            <c:extLst>
              <c:ext xmlns:c16="http://schemas.microsoft.com/office/drawing/2014/chart" uri="{C3380CC4-5D6E-409C-BE32-E72D297353CC}">
                <c16:uniqueId val="{00000006-AB2A-4CED-B104-4B460FAEA894}"/>
              </c:ext>
            </c:extLst>
          </c:dPt>
          <c:dLbls>
            <c:dLbl>
              <c:idx val="0"/>
              <c:tx>
                <c:rich>
                  <a:bodyPr/>
                  <a:lstStyle/>
                  <a:p>
                    <a:fld id="{7B1FA890-4E1B-48BE-898C-EF3C6E718388}" type="VALUE">
                      <a:rPr lang="en-US" sz="1600">
                        <a:solidFill>
                          <a:schemeClr val="bg1">
                            <a:lumMod val="50000"/>
                          </a:schemeClr>
                        </a:solidFill>
                      </a:rPr>
                      <a:pPr/>
                      <a:t>[WERT]</a:t>
                    </a:fld>
                    <a:endParaRPr lang="de-DE"/>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AB2A-4CED-B104-4B460FAEA894}"/>
                </c:ext>
              </c:extLst>
            </c:dLbl>
            <c:dLbl>
              <c:idx val="1"/>
              <c:tx>
                <c:rich>
                  <a:bodyPr/>
                  <a:lstStyle/>
                  <a:p>
                    <a:fld id="{B3BB1B17-DA27-4C7B-B299-22F1DC95DBDA}" type="VALUE">
                      <a:rPr lang="en-US" sz="1600">
                        <a:solidFill>
                          <a:srgbClr val="BC091B"/>
                        </a:solidFill>
                      </a:rPr>
                      <a:pPr/>
                      <a:t>[WERT]</a:t>
                    </a:fld>
                    <a:endParaRPr lang="de-DE"/>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AB2A-4CED-B104-4B460FAEA894}"/>
                </c:ext>
              </c:extLst>
            </c:dLbl>
            <c:dLbl>
              <c:idx val="2"/>
              <c:tx>
                <c:rich>
                  <a:bodyPr/>
                  <a:lstStyle/>
                  <a:p>
                    <a:fld id="{05196FDD-BA16-415C-B54E-CE4826AD7E2F}" type="VALUE">
                      <a:rPr lang="en-US" sz="1600">
                        <a:solidFill>
                          <a:srgbClr val="C00000">
                            <a:alpha val="80000"/>
                          </a:srgbClr>
                        </a:solidFill>
                      </a:rPr>
                      <a:pPr/>
                      <a:t>[WERT]</a:t>
                    </a:fld>
                    <a:endParaRPr lang="de-DE"/>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AB2A-4CED-B104-4B460FAEA894}"/>
                </c:ext>
              </c:extLst>
            </c:dLbl>
            <c:dLbl>
              <c:idx val="3"/>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fld id="{22DF85E3-C301-4B0E-B02F-348A9A0734A4}" type="VALUE">
                      <a:rPr lang="en-US" sz="1600">
                        <a:solidFill>
                          <a:srgbClr val="35AA6C">
                            <a:alpha val="80000"/>
                          </a:srgbClr>
                        </a:solidFill>
                      </a:rPr>
                      <a:pPr>
                        <a:defRPr sz="1200"/>
                      </a:pPr>
                      <a:t>[WERT]</a:t>
                    </a:fld>
                    <a:endParaRPr lang="de-DE"/>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AB2A-4CED-B104-4B460FAEA894}"/>
                </c:ext>
              </c:extLst>
            </c:dLbl>
            <c:dLbl>
              <c:idx val="4"/>
              <c:tx>
                <c:rich>
                  <a:bodyPr rot="0" spcFirstLastPara="1" vertOverflow="ellipsis" vert="horz" wrap="square" lIns="38100" tIns="19050" rIns="38100" bIns="19050" anchor="ctr" anchorCtr="1">
                    <a:spAutoFit/>
                  </a:bodyPr>
                  <a:lstStyle/>
                  <a:p>
                    <a:pPr>
                      <a:defRPr sz="1197" b="0" i="0" u="none" strike="noStrike" kern="1200" baseline="0">
                        <a:solidFill>
                          <a:srgbClr val="35AA6C"/>
                        </a:solidFill>
                        <a:latin typeface="+mn-lt"/>
                        <a:ea typeface="+mn-ea"/>
                        <a:cs typeface="+mn-cs"/>
                      </a:defRPr>
                    </a:pPr>
                    <a:fld id="{56B203F5-2C04-4627-A72D-0D157F6AF63C}" type="VALUE">
                      <a:rPr lang="en-US" sz="1600"/>
                      <a:pPr>
                        <a:defRPr>
                          <a:solidFill>
                            <a:srgbClr val="35AA6C"/>
                          </a:solidFill>
                        </a:defRPr>
                      </a:pPr>
                      <a:t>[WERT]</a:t>
                    </a:fld>
                    <a:endParaRPr lang="de-DE"/>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5AA6C"/>
                      </a:solidFill>
                      <a:latin typeface="+mn-lt"/>
                      <a:ea typeface="+mn-ea"/>
                      <a:cs typeface="+mn-cs"/>
                    </a:defRPr>
                  </a:pPr>
                  <a:endParaRPr lang="de-DE"/>
                </a:p>
              </c:txPr>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AB2A-4CED-B104-4B460FAEA89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k.A.</c:v>
                </c:pt>
                <c:pt idx="1">
                  <c:v>Nein</c:v>
                </c:pt>
                <c:pt idx="2">
                  <c:v>Eher nein</c:v>
                </c:pt>
                <c:pt idx="3">
                  <c:v>Eher ja</c:v>
                </c:pt>
                <c:pt idx="4">
                  <c:v>Ja</c:v>
                </c:pt>
              </c:strCache>
            </c:strRef>
          </c:cat>
          <c:val>
            <c:numRef>
              <c:f>Tabelle1!$B$2:$B$6</c:f>
              <c:numCache>
                <c:formatCode>0%</c:formatCode>
                <c:ptCount val="5"/>
                <c:pt idx="0">
                  <c:v>0.08</c:v>
                </c:pt>
                <c:pt idx="1">
                  <c:v>0.06</c:v>
                </c:pt>
                <c:pt idx="2">
                  <c:v>0.09</c:v>
                </c:pt>
                <c:pt idx="3">
                  <c:v>0.27</c:v>
                </c:pt>
                <c:pt idx="4">
                  <c:v>0.51</c:v>
                </c:pt>
              </c:numCache>
            </c:numRef>
          </c:val>
          <c:extLst>
            <c:ext xmlns:c16="http://schemas.microsoft.com/office/drawing/2014/chart" uri="{C3380CC4-5D6E-409C-BE32-E72D297353CC}">
              <c16:uniqueId val="{00000000-AB2A-4CED-B104-4B460FAEA894}"/>
            </c:ext>
          </c:extLst>
        </c:ser>
        <c:dLbls>
          <c:dLblPos val="outEnd"/>
          <c:showLegendKey val="0"/>
          <c:showVal val="1"/>
          <c:showCatName val="0"/>
          <c:showSerName val="0"/>
          <c:showPercent val="0"/>
          <c:showBubbleSize val="0"/>
        </c:dLbls>
        <c:gapWidth val="70"/>
        <c:axId val="495838736"/>
        <c:axId val="495839064"/>
      </c:barChart>
      <c:catAx>
        <c:axId val="495838736"/>
        <c:scaling>
          <c:orientation val="minMax"/>
        </c:scaling>
        <c:delete val="1"/>
        <c:axPos val="l"/>
        <c:numFmt formatCode="General" sourceLinked="1"/>
        <c:majorTickMark val="none"/>
        <c:minorTickMark val="none"/>
        <c:tickLblPos val="nextTo"/>
        <c:crossAx val="495839064"/>
        <c:crosses val="autoZero"/>
        <c:auto val="1"/>
        <c:lblAlgn val="ctr"/>
        <c:lblOffset val="100"/>
        <c:noMultiLvlLbl val="0"/>
      </c:catAx>
      <c:valAx>
        <c:axId val="495839064"/>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495838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Spalte1</c:v>
                </c:pt>
              </c:strCache>
            </c:strRef>
          </c:tx>
          <c:spPr>
            <a:solidFill>
              <a:schemeClr val="tx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3-AB2A-4CED-B104-4B460FAEA894}"/>
              </c:ext>
            </c:extLst>
          </c:dPt>
          <c:dPt>
            <c:idx val="2"/>
            <c:invertIfNegative val="0"/>
            <c:bubble3D val="0"/>
            <c:spPr>
              <a:solidFill>
                <a:schemeClr val="tx1">
                  <a:alpha val="80000"/>
                </a:schemeClr>
              </a:solidFill>
              <a:ln>
                <a:noFill/>
              </a:ln>
              <a:effectLst/>
            </c:spPr>
            <c:extLst>
              <c:ext xmlns:c16="http://schemas.microsoft.com/office/drawing/2014/chart" uri="{C3380CC4-5D6E-409C-BE32-E72D297353CC}">
                <c16:uniqueId val="{00000004-AB2A-4CED-B104-4B460FAEA894}"/>
              </c:ext>
            </c:extLst>
          </c:dPt>
          <c:dPt>
            <c:idx val="3"/>
            <c:invertIfNegative val="0"/>
            <c:bubble3D val="0"/>
            <c:spPr>
              <a:solidFill>
                <a:srgbClr val="35AA6C">
                  <a:alpha val="80000"/>
                </a:srgbClr>
              </a:solidFill>
              <a:ln>
                <a:noFill/>
              </a:ln>
              <a:effectLst/>
            </c:spPr>
            <c:extLst>
              <c:ext xmlns:c16="http://schemas.microsoft.com/office/drawing/2014/chart" uri="{C3380CC4-5D6E-409C-BE32-E72D297353CC}">
                <c16:uniqueId val="{00000005-AB2A-4CED-B104-4B460FAEA894}"/>
              </c:ext>
            </c:extLst>
          </c:dPt>
          <c:dPt>
            <c:idx val="4"/>
            <c:invertIfNegative val="0"/>
            <c:bubble3D val="0"/>
            <c:spPr>
              <a:solidFill>
                <a:srgbClr val="35AA6C"/>
              </a:solidFill>
              <a:ln>
                <a:noFill/>
              </a:ln>
              <a:effectLst/>
            </c:spPr>
            <c:extLst>
              <c:ext xmlns:c16="http://schemas.microsoft.com/office/drawing/2014/chart" uri="{C3380CC4-5D6E-409C-BE32-E72D297353CC}">
                <c16:uniqueId val="{00000006-AB2A-4CED-B104-4B460FAEA894}"/>
              </c:ext>
            </c:extLst>
          </c:dPt>
          <c:dLbls>
            <c:dLbl>
              <c:idx val="0"/>
              <c:tx>
                <c:rich>
                  <a:bodyPr/>
                  <a:lstStyle/>
                  <a:p>
                    <a:fld id="{7B1FA890-4E1B-48BE-898C-EF3C6E718388}" type="VALUE">
                      <a:rPr lang="en-US" sz="1600">
                        <a:solidFill>
                          <a:schemeClr val="bg1">
                            <a:lumMod val="50000"/>
                          </a:schemeClr>
                        </a:solidFill>
                      </a:rPr>
                      <a:pPr/>
                      <a:t>[WERT]</a:t>
                    </a:fld>
                    <a:endParaRPr lang="de-DE"/>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AB2A-4CED-B104-4B460FAEA894}"/>
                </c:ext>
              </c:extLst>
            </c:dLbl>
            <c:dLbl>
              <c:idx val="1"/>
              <c:tx>
                <c:rich>
                  <a:bodyPr/>
                  <a:lstStyle/>
                  <a:p>
                    <a:fld id="{B3BB1B17-DA27-4C7B-B299-22F1DC95DBDA}" type="VALUE">
                      <a:rPr lang="en-US" sz="1600">
                        <a:solidFill>
                          <a:srgbClr val="BC091B"/>
                        </a:solidFill>
                      </a:rPr>
                      <a:pPr/>
                      <a:t>[WERT]</a:t>
                    </a:fld>
                    <a:endParaRPr lang="de-DE"/>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AB2A-4CED-B104-4B460FAEA894}"/>
                </c:ext>
              </c:extLst>
            </c:dLbl>
            <c:dLbl>
              <c:idx val="2"/>
              <c:tx>
                <c:rich>
                  <a:bodyPr/>
                  <a:lstStyle/>
                  <a:p>
                    <a:fld id="{05196FDD-BA16-415C-B54E-CE4826AD7E2F}" type="VALUE">
                      <a:rPr lang="en-US" sz="1600">
                        <a:solidFill>
                          <a:srgbClr val="C00000">
                            <a:alpha val="80000"/>
                          </a:srgbClr>
                        </a:solidFill>
                      </a:rPr>
                      <a:pPr/>
                      <a:t>[WERT]</a:t>
                    </a:fld>
                    <a:endParaRPr lang="de-DE"/>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AB2A-4CED-B104-4B460FAEA894}"/>
                </c:ext>
              </c:extLst>
            </c:dLbl>
            <c:dLbl>
              <c:idx val="3"/>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fld id="{22DF85E3-C301-4B0E-B02F-348A9A0734A4}" type="VALUE">
                      <a:rPr lang="en-US" sz="1600">
                        <a:solidFill>
                          <a:srgbClr val="35AA6C">
                            <a:alpha val="80000"/>
                          </a:srgbClr>
                        </a:solidFill>
                      </a:rPr>
                      <a:pPr>
                        <a:defRPr sz="1200"/>
                      </a:pPr>
                      <a:t>[WERT]</a:t>
                    </a:fld>
                    <a:endParaRPr lang="de-DE"/>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AB2A-4CED-B104-4B460FAEA894}"/>
                </c:ext>
              </c:extLst>
            </c:dLbl>
            <c:dLbl>
              <c:idx val="4"/>
              <c:tx>
                <c:rich>
                  <a:bodyPr rot="0" spcFirstLastPara="1" vertOverflow="ellipsis" vert="horz" wrap="square" lIns="38100" tIns="19050" rIns="38100" bIns="19050" anchor="ctr" anchorCtr="1">
                    <a:spAutoFit/>
                  </a:bodyPr>
                  <a:lstStyle/>
                  <a:p>
                    <a:pPr>
                      <a:defRPr sz="1197" b="0" i="0" u="none" strike="noStrike" kern="1200" baseline="0">
                        <a:solidFill>
                          <a:srgbClr val="35AA6C"/>
                        </a:solidFill>
                        <a:latin typeface="+mn-lt"/>
                        <a:ea typeface="+mn-ea"/>
                        <a:cs typeface="+mn-cs"/>
                      </a:defRPr>
                    </a:pPr>
                    <a:fld id="{56B203F5-2C04-4627-A72D-0D157F6AF63C}" type="VALUE">
                      <a:rPr lang="en-US" sz="1600"/>
                      <a:pPr>
                        <a:defRPr>
                          <a:solidFill>
                            <a:srgbClr val="35AA6C"/>
                          </a:solidFill>
                        </a:defRPr>
                      </a:pPr>
                      <a:t>[WERT]</a:t>
                    </a:fld>
                    <a:endParaRPr lang="de-DE"/>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5AA6C"/>
                      </a:solidFill>
                      <a:latin typeface="+mn-lt"/>
                      <a:ea typeface="+mn-ea"/>
                      <a:cs typeface="+mn-cs"/>
                    </a:defRPr>
                  </a:pPr>
                  <a:endParaRPr lang="de-DE"/>
                </a:p>
              </c:txPr>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AB2A-4CED-B104-4B460FAEA89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k.A.</c:v>
                </c:pt>
                <c:pt idx="1">
                  <c:v>Nein</c:v>
                </c:pt>
                <c:pt idx="2">
                  <c:v>Eher nein</c:v>
                </c:pt>
                <c:pt idx="3">
                  <c:v>Eher ja</c:v>
                </c:pt>
                <c:pt idx="4">
                  <c:v>Ja</c:v>
                </c:pt>
              </c:strCache>
            </c:strRef>
          </c:cat>
          <c:val>
            <c:numRef>
              <c:f>Tabelle1!$B$2:$B$6</c:f>
              <c:numCache>
                <c:formatCode>0%</c:formatCode>
                <c:ptCount val="5"/>
                <c:pt idx="0">
                  <c:v>0.06</c:v>
                </c:pt>
                <c:pt idx="1">
                  <c:v>0.11</c:v>
                </c:pt>
                <c:pt idx="2">
                  <c:v>0.16</c:v>
                </c:pt>
                <c:pt idx="3">
                  <c:v>0.26</c:v>
                </c:pt>
                <c:pt idx="4">
                  <c:v>0.4</c:v>
                </c:pt>
              </c:numCache>
            </c:numRef>
          </c:val>
          <c:extLst>
            <c:ext xmlns:c16="http://schemas.microsoft.com/office/drawing/2014/chart" uri="{C3380CC4-5D6E-409C-BE32-E72D297353CC}">
              <c16:uniqueId val="{00000000-AB2A-4CED-B104-4B460FAEA894}"/>
            </c:ext>
          </c:extLst>
        </c:ser>
        <c:dLbls>
          <c:dLblPos val="outEnd"/>
          <c:showLegendKey val="0"/>
          <c:showVal val="1"/>
          <c:showCatName val="0"/>
          <c:showSerName val="0"/>
          <c:showPercent val="0"/>
          <c:showBubbleSize val="0"/>
        </c:dLbls>
        <c:gapWidth val="70"/>
        <c:axId val="495838736"/>
        <c:axId val="495839064"/>
      </c:barChart>
      <c:catAx>
        <c:axId val="495838736"/>
        <c:scaling>
          <c:orientation val="minMax"/>
        </c:scaling>
        <c:delete val="1"/>
        <c:axPos val="l"/>
        <c:numFmt formatCode="General" sourceLinked="1"/>
        <c:majorTickMark val="none"/>
        <c:minorTickMark val="none"/>
        <c:tickLblPos val="nextTo"/>
        <c:crossAx val="495839064"/>
        <c:crosses val="autoZero"/>
        <c:auto val="1"/>
        <c:lblAlgn val="ctr"/>
        <c:lblOffset val="100"/>
        <c:noMultiLvlLbl val="0"/>
      </c:catAx>
      <c:valAx>
        <c:axId val="495839064"/>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4958387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Tabelle1!$B$1</c:f>
              <c:strCache>
                <c:ptCount val="1"/>
                <c:pt idx="0">
                  <c:v>Ja</c:v>
                </c:pt>
              </c:strCache>
            </c:strRef>
          </c:tx>
          <c:spPr>
            <a:solidFill>
              <a:srgbClr val="35AA6C"/>
            </a:solidFill>
            <a:ln>
              <a:solidFill>
                <a:srgbClr val="35AA6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Kategorie 1</c:v>
                </c:pt>
                <c:pt idx="1">
                  <c:v>Kategorie 3</c:v>
                </c:pt>
                <c:pt idx="2">
                  <c:v>Kategorie 4</c:v>
                </c:pt>
                <c:pt idx="3">
                  <c:v>Kategorie 5</c:v>
                </c:pt>
              </c:strCache>
            </c:strRef>
          </c:cat>
          <c:val>
            <c:numRef>
              <c:f>Tabelle1!$B$2:$B$5</c:f>
              <c:numCache>
                <c:formatCode>0</c:formatCode>
                <c:ptCount val="4"/>
                <c:pt idx="0">
                  <c:v>40</c:v>
                </c:pt>
                <c:pt idx="1">
                  <c:v>51</c:v>
                </c:pt>
                <c:pt idx="2">
                  <c:v>57</c:v>
                </c:pt>
                <c:pt idx="3">
                  <c:v>27</c:v>
                </c:pt>
              </c:numCache>
            </c:numRef>
          </c:val>
          <c:extLst>
            <c:ext xmlns:c16="http://schemas.microsoft.com/office/drawing/2014/chart" uri="{C3380CC4-5D6E-409C-BE32-E72D297353CC}">
              <c16:uniqueId val="{00000000-3013-48CF-B2E2-A877C427A0B4}"/>
            </c:ext>
          </c:extLst>
        </c:ser>
        <c:ser>
          <c:idx val="1"/>
          <c:order val="1"/>
          <c:tx>
            <c:strRef>
              <c:f>Tabelle1!$C$1</c:f>
              <c:strCache>
                <c:ptCount val="1"/>
                <c:pt idx="0">
                  <c:v>Eher ja</c:v>
                </c:pt>
              </c:strCache>
            </c:strRef>
          </c:tx>
          <c:spPr>
            <a:solidFill>
              <a:srgbClr val="35AA6C">
                <a:alpha val="80000"/>
              </a:srgbClr>
            </a:solidFill>
            <a:ln>
              <a:solidFill>
                <a:srgbClr val="35AA6C">
                  <a:alpha val="80000"/>
                </a:srgb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Kategorie 1</c:v>
                </c:pt>
                <c:pt idx="1">
                  <c:v>Kategorie 3</c:v>
                </c:pt>
                <c:pt idx="2">
                  <c:v>Kategorie 4</c:v>
                </c:pt>
                <c:pt idx="3">
                  <c:v>Kategorie 5</c:v>
                </c:pt>
              </c:strCache>
            </c:strRef>
          </c:cat>
          <c:val>
            <c:numRef>
              <c:f>Tabelle1!$C$2:$C$5</c:f>
              <c:numCache>
                <c:formatCode>0</c:formatCode>
                <c:ptCount val="4"/>
                <c:pt idx="0">
                  <c:v>26</c:v>
                </c:pt>
                <c:pt idx="1">
                  <c:v>27</c:v>
                </c:pt>
                <c:pt idx="2">
                  <c:v>27</c:v>
                </c:pt>
                <c:pt idx="3">
                  <c:v>22</c:v>
                </c:pt>
              </c:numCache>
            </c:numRef>
          </c:val>
          <c:extLst>
            <c:ext xmlns:c16="http://schemas.microsoft.com/office/drawing/2014/chart" uri="{C3380CC4-5D6E-409C-BE32-E72D297353CC}">
              <c16:uniqueId val="{00000001-3013-48CF-B2E2-A877C427A0B4}"/>
            </c:ext>
          </c:extLst>
        </c:ser>
        <c:ser>
          <c:idx val="2"/>
          <c:order val="2"/>
          <c:tx>
            <c:strRef>
              <c:f>Tabelle1!$D$1</c:f>
              <c:strCache>
                <c:ptCount val="1"/>
                <c:pt idx="0">
                  <c:v>Eher nein</c:v>
                </c:pt>
              </c:strCache>
            </c:strRef>
          </c:tx>
          <c:spPr>
            <a:solidFill>
              <a:schemeClr val="tx1">
                <a:alpha val="80000"/>
              </a:schemeClr>
            </a:solidFill>
            <a:ln>
              <a:solidFill>
                <a:schemeClr val="tx1">
                  <a:alpha val="8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Kategorie 1</c:v>
                </c:pt>
                <c:pt idx="1">
                  <c:v>Kategorie 3</c:v>
                </c:pt>
                <c:pt idx="2">
                  <c:v>Kategorie 4</c:v>
                </c:pt>
                <c:pt idx="3">
                  <c:v>Kategorie 5</c:v>
                </c:pt>
              </c:strCache>
            </c:strRef>
          </c:cat>
          <c:val>
            <c:numRef>
              <c:f>Tabelle1!$D$2:$D$5</c:f>
              <c:numCache>
                <c:formatCode>0</c:formatCode>
                <c:ptCount val="4"/>
                <c:pt idx="0">
                  <c:v>16</c:v>
                </c:pt>
                <c:pt idx="1">
                  <c:v>9</c:v>
                </c:pt>
                <c:pt idx="2">
                  <c:v>7</c:v>
                </c:pt>
                <c:pt idx="3">
                  <c:v>23</c:v>
                </c:pt>
              </c:numCache>
            </c:numRef>
          </c:val>
          <c:extLst>
            <c:ext xmlns:c16="http://schemas.microsoft.com/office/drawing/2014/chart" uri="{C3380CC4-5D6E-409C-BE32-E72D297353CC}">
              <c16:uniqueId val="{00000002-3013-48CF-B2E2-A877C427A0B4}"/>
            </c:ext>
          </c:extLst>
        </c:ser>
        <c:ser>
          <c:idx val="3"/>
          <c:order val="3"/>
          <c:tx>
            <c:strRef>
              <c:f>Tabelle1!$E$1</c:f>
              <c:strCache>
                <c:ptCount val="1"/>
                <c:pt idx="0">
                  <c:v>Nein</c:v>
                </c:pt>
              </c:strCache>
            </c:strRef>
          </c:tx>
          <c:spPr>
            <a:solidFill>
              <a:srgbClr val="BC091B"/>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Kategorie 1</c:v>
                </c:pt>
                <c:pt idx="1">
                  <c:v>Kategorie 3</c:v>
                </c:pt>
                <c:pt idx="2">
                  <c:v>Kategorie 4</c:v>
                </c:pt>
                <c:pt idx="3">
                  <c:v>Kategorie 5</c:v>
                </c:pt>
              </c:strCache>
            </c:strRef>
          </c:cat>
          <c:val>
            <c:numRef>
              <c:f>Tabelle1!$E$2:$E$5</c:f>
              <c:numCache>
                <c:formatCode>0</c:formatCode>
                <c:ptCount val="4"/>
                <c:pt idx="0">
                  <c:v>11</c:v>
                </c:pt>
                <c:pt idx="1">
                  <c:v>6</c:v>
                </c:pt>
                <c:pt idx="2">
                  <c:v>3</c:v>
                </c:pt>
                <c:pt idx="3">
                  <c:v>21</c:v>
                </c:pt>
              </c:numCache>
            </c:numRef>
          </c:val>
          <c:extLst>
            <c:ext xmlns:c16="http://schemas.microsoft.com/office/drawing/2014/chart" uri="{C3380CC4-5D6E-409C-BE32-E72D297353CC}">
              <c16:uniqueId val="{00000003-3013-48CF-B2E2-A877C427A0B4}"/>
            </c:ext>
          </c:extLst>
        </c:ser>
        <c:ser>
          <c:idx val="4"/>
          <c:order val="4"/>
          <c:tx>
            <c:strRef>
              <c:f>Tabelle1!$F$1</c:f>
              <c:strCache>
                <c:ptCount val="1"/>
                <c:pt idx="0">
                  <c:v>k.A.</c:v>
                </c:pt>
              </c:strCache>
            </c:strRef>
          </c:tx>
          <c:spPr>
            <a:solidFill>
              <a:schemeClr val="bg1">
                <a:lumMod val="50000"/>
              </a:schemeClr>
            </a:solidFill>
            <a:ln>
              <a:solidFill>
                <a:schemeClr val="bg1">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Kategorie 1</c:v>
                </c:pt>
                <c:pt idx="1">
                  <c:v>Kategorie 3</c:v>
                </c:pt>
                <c:pt idx="2">
                  <c:v>Kategorie 4</c:v>
                </c:pt>
                <c:pt idx="3">
                  <c:v>Kategorie 5</c:v>
                </c:pt>
              </c:strCache>
            </c:strRef>
          </c:cat>
          <c:val>
            <c:numRef>
              <c:f>Tabelle1!$F$2:$F$5</c:f>
              <c:numCache>
                <c:formatCode>0</c:formatCode>
                <c:ptCount val="4"/>
                <c:pt idx="0">
                  <c:v>6</c:v>
                </c:pt>
                <c:pt idx="1">
                  <c:v>8</c:v>
                </c:pt>
                <c:pt idx="2">
                  <c:v>6</c:v>
                </c:pt>
                <c:pt idx="3">
                  <c:v>5</c:v>
                </c:pt>
              </c:numCache>
            </c:numRef>
          </c:val>
          <c:extLst>
            <c:ext xmlns:c16="http://schemas.microsoft.com/office/drawing/2014/chart" uri="{C3380CC4-5D6E-409C-BE32-E72D297353CC}">
              <c16:uniqueId val="{00000004-3013-48CF-B2E2-A877C427A0B4}"/>
            </c:ext>
          </c:extLst>
        </c:ser>
        <c:dLbls>
          <c:dLblPos val="ctr"/>
          <c:showLegendKey val="0"/>
          <c:showVal val="1"/>
          <c:showCatName val="0"/>
          <c:showSerName val="0"/>
          <c:showPercent val="0"/>
          <c:showBubbleSize val="0"/>
        </c:dLbls>
        <c:gapWidth val="150"/>
        <c:overlap val="100"/>
        <c:axId val="551748232"/>
        <c:axId val="551745936"/>
      </c:barChart>
      <c:catAx>
        <c:axId val="551748232"/>
        <c:scaling>
          <c:orientation val="minMax"/>
        </c:scaling>
        <c:delete val="1"/>
        <c:axPos val="l"/>
        <c:numFmt formatCode="General" sourceLinked="1"/>
        <c:majorTickMark val="none"/>
        <c:minorTickMark val="none"/>
        <c:tickLblPos val="nextTo"/>
        <c:crossAx val="551745936"/>
        <c:crosses val="autoZero"/>
        <c:auto val="1"/>
        <c:lblAlgn val="ctr"/>
        <c:lblOffset val="100"/>
        <c:noMultiLvlLbl val="0"/>
      </c:catAx>
      <c:valAx>
        <c:axId val="551745936"/>
        <c:scaling>
          <c:orientation val="minMax"/>
        </c:scaling>
        <c:delete val="1"/>
        <c:axPos val="b"/>
        <c:numFmt formatCode="0%" sourceLinked="1"/>
        <c:majorTickMark val="none"/>
        <c:minorTickMark val="none"/>
        <c:tickLblPos val="nextTo"/>
        <c:crossAx val="551748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61FB61D-C26E-4802-9CBA-894210727D04}" type="datetimeFigureOut">
              <a:rPr lang="de-AT" smtClean="0"/>
              <a:t>09.09.2024</a:t>
            </a:fld>
            <a:endParaRPr lang="de-AT"/>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BB67E38-9029-42ED-AFCD-CF57FC6F7A29}" type="slidenum">
              <a:rPr lang="de-AT" smtClean="0"/>
              <a:t>‹Nr.›</a:t>
            </a:fld>
            <a:endParaRPr lang="de-AT"/>
          </a:p>
        </p:txBody>
      </p:sp>
    </p:spTree>
    <p:extLst>
      <p:ext uri="{BB962C8B-B14F-4D97-AF65-F5344CB8AC3E}">
        <p14:creationId xmlns:p14="http://schemas.microsoft.com/office/powerpoint/2010/main" val="335700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elplatzhalter 2"/>
          <p:cNvSpPr>
            <a:spLocks noGrp="1"/>
          </p:cNvSpPr>
          <p:nvPr>
            <p:ph type="title" hasCustomPrompt="1"/>
          </p:nvPr>
        </p:nvSpPr>
        <p:spPr>
          <a:xfrm>
            <a:off x="233751" y="3764288"/>
            <a:ext cx="6480720" cy="888848"/>
          </a:xfrm>
          <a:prstGeom prst="rect">
            <a:avLst/>
          </a:prstGeom>
        </p:spPr>
        <p:txBody>
          <a:bodyPr vert="horz" lIns="0" tIns="0" rIns="0" bIns="0" rtlCol="0" anchor="t" anchorCtr="0">
            <a:normAutofit/>
          </a:bodyPr>
          <a:lstStyle>
            <a:lvl1pPr>
              <a:lnSpc>
                <a:spcPts val="3100"/>
              </a:lnSpc>
              <a:defRPr sz="2550" cap="all" baseline="0"/>
            </a:lvl1pPr>
          </a:lstStyle>
          <a:p>
            <a:r>
              <a:rPr lang="de-DE" dirty="0" err="1"/>
              <a:t>präsentationstitel</a:t>
            </a:r>
            <a:endParaRPr lang="de-AT" dirty="0"/>
          </a:p>
        </p:txBody>
      </p:sp>
      <p:sp>
        <p:nvSpPr>
          <p:cNvPr id="3" name="Textplatzhalter 2"/>
          <p:cNvSpPr>
            <a:spLocks noGrp="1"/>
          </p:cNvSpPr>
          <p:nvPr>
            <p:ph type="body" sz="quarter" idx="10" hasCustomPrompt="1"/>
          </p:nvPr>
        </p:nvSpPr>
        <p:spPr>
          <a:xfrm>
            <a:off x="233363" y="4077072"/>
            <a:ext cx="6498877" cy="848642"/>
          </a:xfrm>
        </p:spPr>
        <p:txBody>
          <a:bodyPr>
            <a:noAutofit/>
          </a:bodyPr>
          <a:lstStyle>
            <a:lvl1pPr>
              <a:defRPr sz="1800" b="0" cap="all" baseline="0"/>
            </a:lvl1pPr>
          </a:lstStyle>
          <a:p>
            <a:pPr lvl="0"/>
            <a:r>
              <a:rPr lang="de-DE" dirty="0"/>
              <a:t>Untertitel</a:t>
            </a:r>
            <a:endParaRPr lang="de-AT" dirty="0"/>
          </a:p>
        </p:txBody>
      </p:sp>
      <p:sp>
        <p:nvSpPr>
          <p:cNvPr id="11" name="Textplatzhalter 2"/>
          <p:cNvSpPr>
            <a:spLocks noGrp="1"/>
          </p:cNvSpPr>
          <p:nvPr>
            <p:ph type="body" sz="quarter" idx="11" hasCustomPrompt="1"/>
          </p:nvPr>
        </p:nvSpPr>
        <p:spPr>
          <a:xfrm>
            <a:off x="241314" y="3428393"/>
            <a:ext cx="4338637" cy="328236"/>
          </a:xfrm>
        </p:spPr>
        <p:txBody>
          <a:bodyPr>
            <a:normAutofit/>
          </a:bodyPr>
          <a:lstStyle>
            <a:lvl1pPr>
              <a:defRPr sz="1400" b="0"/>
            </a:lvl1pPr>
          </a:lstStyle>
          <a:p>
            <a:pPr lvl="0"/>
            <a:r>
              <a:rPr lang="de-DE" dirty="0"/>
              <a:t>Ort/Datum</a:t>
            </a:r>
            <a:endParaRPr lang="de-AT" dirty="0"/>
          </a:p>
        </p:txBody>
      </p:sp>
    </p:spTree>
    <p:extLst>
      <p:ext uri="{BB962C8B-B14F-4D97-AF65-F5344CB8AC3E}">
        <p14:creationId xmlns:p14="http://schemas.microsoft.com/office/powerpoint/2010/main" val="58728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Zwischenfolie">
    <p:spTree>
      <p:nvGrpSpPr>
        <p:cNvPr id="1" name=""/>
        <p:cNvGrpSpPr/>
        <p:nvPr/>
      </p:nvGrpSpPr>
      <p:grpSpPr>
        <a:xfrm>
          <a:off x="0" y="0"/>
          <a:ext cx="0" cy="0"/>
          <a:chOff x="0" y="0"/>
          <a:chExt cx="0" cy="0"/>
        </a:xfrm>
      </p:grpSpPr>
      <p:sp>
        <p:nvSpPr>
          <p:cNvPr id="7" name="Titelplatzhalter 2"/>
          <p:cNvSpPr>
            <a:spLocks noGrp="1"/>
          </p:cNvSpPr>
          <p:nvPr>
            <p:ph type="title" hasCustomPrompt="1"/>
          </p:nvPr>
        </p:nvSpPr>
        <p:spPr>
          <a:xfrm>
            <a:off x="233750" y="3764288"/>
            <a:ext cx="7218569" cy="1248888"/>
          </a:xfrm>
          <a:prstGeom prst="rect">
            <a:avLst/>
          </a:prstGeom>
        </p:spPr>
        <p:txBody>
          <a:bodyPr vert="horz" lIns="0" tIns="0" rIns="0" bIns="0" rtlCol="0" anchor="t" anchorCtr="0">
            <a:normAutofit/>
          </a:bodyPr>
          <a:lstStyle>
            <a:lvl1pPr>
              <a:lnSpc>
                <a:spcPts val="3100"/>
              </a:lnSpc>
              <a:defRPr sz="2550" cap="all" baseline="0"/>
            </a:lvl1pPr>
          </a:lstStyle>
          <a:p>
            <a:r>
              <a:rPr lang="de-DE" dirty="0" err="1"/>
              <a:t>zwischenTITEL</a:t>
            </a:r>
            <a:endParaRPr lang="de-AT" dirty="0"/>
          </a:p>
        </p:txBody>
      </p:sp>
      <p:sp>
        <p:nvSpPr>
          <p:cNvPr id="8" name="Textplatzhalter 2"/>
          <p:cNvSpPr>
            <a:spLocks noGrp="1"/>
          </p:cNvSpPr>
          <p:nvPr>
            <p:ph type="body" sz="quarter" idx="10" hasCustomPrompt="1"/>
          </p:nvPr>
        </p:nvSpPr>
        <p:spPr>
          <a:xfrm>
            <a:off x="233363" y="4077072"/>
            <a:ext cx="7218957" cy="328236"/>
          </a:xfrm>
        </p:spPr>
        <p:txBody>
          <a:bodyPr>
            <a:noAutofit/>
          </a:bodyPr>
          <a:lstStyle>
            <a:lvl1pPr>
              <a:defRPr sz="1800" b="0" cap="all" baseline="0"/>
            </a:lvl1pPr>
          </a:lstStyle>
          <a:p>
            <a:pPr lvl="0"/>
            <a:r>
              <a:rPr lang="de-DE" dirty="0"/>
              <a:t>Untertitel</a:t>
            </a:r>
            <a:endParaRPr lang="de-AT"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V="1">
            <a:off x="177283" y="6484634"/>
            <a:ext cx="65455" cy="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ußzeilenplatzhalter 1"/>
          <p:cNvSpPr>
            <a:spLocks noGrp="1"/>
          </p:cNvSpPr>
          <p:nvPr>
            <p:ph type="ftr" sz="quarter" idx="3"/>
          </p:nvPr>
        </p:nvSpPr>
        <p:spPr>
          <a:xfrm>
            <a:off x="338400" y="6414029"/>
            <a:ext cx="5432404" cy="215575"/>
          </a:xfrm>
          <a:prstGeom prst="rect">
            <a:avLst/>
          </a:prstGeom>
        </p:spPr>
        <p:txBody>
          <a:bodyPr vert="horz" lIns="0" tIns="0" rIns="91440" bIns="0" rtlCol="0" anchor="ctr"/>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solidFill>
                  <a:srgbClr val="BC091B"/>
                </a:solidFill>
              </a:rPr>
              <a:t>Einfügen über "Kopf- und Fußzeile"</a:t>
            </a:r>
            <a:endParaRPr lang="de-AT" dirty="0">
              <a:solidFill>
                <a:srgbClr val="BC091B"/>
              </a:solidFill>
            </a:endParaRPr>
          </a:p>
        </p:txBody>
      </p:sp>
    </p:spTree>
    <p:extLst>
      <p:ext uri="{BB962C8B-B14F-4D97-AF65-F5344CB8AC3E}">
        <p14:creationId xmlns:p14="http://schemas.microsoft.com/office/powerpoint/2010/main" val="398745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Inhaltsverzeichnis">
    <p:spTree>
      <p:nvGrpSpPr>
        <p:cNvPr id="1" name=""/>
        <p:cNvGrpSpPr/>
        <p:nvPr/>
      </p:nvGrpSpPr>
      <p:grpSpPr>
        <a:xfrm>
          <a:off x="0" y="0"/>
          <a:ext cx="0" cy="0"/>
          <a:chOff x="0" y="0"/>
          <a:chExt cx="0" cy="0"/>
        </a:xfrm>
      </p:grpSpPr>
      <p:sp>
        <p:nvSpPr>
          <p:cNvPr id="5" name="Textplatzhalter 4"/>
          <p:cNvSpPr>
            <a:spLocks noGrp="1"/>
          </p:cNvSpPr>
          <p:nvPr>
            <p:ph type="body" sz="quarter" idx="16" hasCustomPrompt="1"/>
          </p:nvPr>
        </p:nvSpPr>
        <p:spPr>
          <a:xfrm>
            <a:off x="250825" y="1989138"/>
            <a:ext cx="8642350" cy="4319587"/>
          </a:xfrm>
          <a:prstGeom prst="rect">
            <a:avLst/>
          </a:prstGeom>
        </p:spPr>
        <p:txBody>
          <a:bodyPr/>
          <a:lstStyle>
            <a:lvl1pPr marL="361950" indent="-361950">
              <a:spcBef>
                <a:spcPts val="300"/>
              </a:spcBef>
              <a:spcAft>
                <a:spcPts val="300"/>
              </a:spcAft>
              <a:buClr>
                <a:srgbClr val="BC091B"/>
              </a:buClr>
              <a:buFont typeface="+mj-lt"/>
              <a:buAutoNum type="arabicPeriod"/>
              <a:defRPr sz="1600">
                <a:solidFill>
                  <a:srgbClr val="646567"/>
                </a:solidFill>
                <a:latin typeface="Verdana" panose="020B0604030504040204" pitchFamily="34" charset="0"/>
                <a:ea typeface="Verdana" panose="020B0604030504040204" pitchFamily="34" charset="0"/>
                <a:cs typeface="Verdana" panose="020B0604030504040204" pitchFamily="34" charset="0"/>
              </a:defRPr>
            </a:lvl1pPr>
            <a:lvl2pPr marL="711200" indent="-349250">
              <a:buClr>
                <a:srgbClr val="BC091B"/>
              </a:buClr>
              <a:buFont typeface="Wingdings" panose="05000000000000000000" pitchFamily="2" charset="2"/>
              <a:buChar char="§"/>
              <a:defRPr sz="1400">
                <a:solidFill>
                  <a:srgbClr val="646567"/>
                </a:solidFill>
                <a:latin typeface="Verdana" panose="020B0604030504040204" pitchFamily="34" charset="0"/>
                <a:ea typeface="Verdana" panose="020B0604030504040204" pitchFamily="34" charset="0"/>
                <a:cs typeface="Verdana" panose="020B0604030504040204" pitchFamily="34" charset="0"/>
              </a:defRPr>
            </a:lvl2pPr>
            <a:lvl3pPr>
              <a:defRPr sz="1800">
                <a:solidFill>
                  <a:srgbClr val="646567"/>
                </a:solidFill>
                <a:latin typeface="Verdana" panose="020B0604030504040204" pitchFamily="34" charset="0"/>
                <a:ea typeface="Verdana" panose="020B0604030504040204" pitchFamily="34" charset="0"/>
                <a:cs typeface="Verdana" panose="020B0604030504040204" pitchFamily="34" charset="0"/>
              </a:defRPr>
            </a:lvl3pPr>
            <a:lvl4pPr>
              <a:defRPr sz="1800">
                <a:solidFill>
                  <a:srgbClr val="646567"/>
                </a:solidFill>
                <a:latin typeface="Verdana" panose="020B0604030504040204" pitchFamily="34" charset="0"/>
                <a:ea typeface="Verdana" panose="020B0604030504040204" pitchFamily="34" charset="0"/>
                <a:cs typeface="Verdana" panose="020B0604030504040204" pitchFamily="34" charset="0"/>
              </a:defRPr>
            </a:lvl4pPr>
            <a:lvl5pPr>
              <a:defRPr sz="1800">
                <a:solidFill>
                  <a:srgbClr val="646567"/>
                </a:solidFill>
                <a:latin typeface="Verdana" panose="020B0604030504040204" pitchFamily="34" charset="0"/>
                <a:ea typeface="Verdana" panose="020B0604030504040204" pitchFamily="34" charset="0"/>
                <a:cs typeface="Verdana" panose="020B0604030504040204" pitchFamily="34" charset="0"/>
              </a:defRPr>
            </a:lvl5pPr>
          </a:lstStyle>
          <a:p>
            <a:pPr lvl="0">
              <a:buFont typeface="+mj-lt"/>
              <a:buAutoNum type="arabicPeriod"/>
            </a:pPr>
            <a:r>
              <a:rPr lang="de-DE" dirty="0"/>
              <a:t>Nummerierung</a:t>
            </a:r>
          </a:p>
          <a:p>
            <a:pPr lvl="1"/>
            <a:r>
              <a:rPr lang="de-DE" dirty="0"/>
              <a:t>Nummerierung 1. Ebene</a:t>
            </a:r>
          </a:p>
          <a:p>
            <a:pPr lvl="1"/>
            <a:endParaRPr lang="de-DE" dirty="0"/>
          </a:p>
          <a:p>
            <a:pPr lvl="0">
              <a:buFont typeface="+mj-lt"/>
              <a:buAutoNum type="arabicPeriod"/>
            </a:pPr>
            <a:endParaRPr lang="de-DE" dirty="0"/>
          </a:p>
        </p:txBody>
      </p:sp>
      <p:sp>
        <p:nvSpPr>
          <p:cNvPr id="19" name="Titelplatzhalter 2"/>
          <p:cNvSpPr>
            <a:spLocks noGrp="1"/>
          </p:cNvSpPr>
          <p:nvPr>
            <p:ph type="title" hasCustomPrompt="1"/>
          </p:nvPr>
        </p:nvSpPr>
        <p:spPr>
          <a:xfrm>
            <a:off x="233751" y="667944"/>
            <a:ext cx="6480720" cy="888848"/>
          </a:xfrm>
          <a:prstGeom prst="rect">
            <a:avLst/>
          </a:prstGeom>
        </p:spPr>
        <p:txBody>
          <a:bodyPr vert="horz" lIns="0" tIns="0" rIns="0" bIns="0" rtlCol="0" anchor="t" anchorCtr="0">
            <a:normAutofit/>
          </a:bodyPr>
          <a:lstStyle>
            <a:lvl1pPr>
              <a:lnSpc>
                <a:spcPts val="3100"/>
              </a:lnSpc>
              <a:defRPr sz="2550" cap="all" baseline="0"/>
            </a:lvl1pPr>
          </a:lstStyle>
          <a:p>
            <a:r>
              <a:rPr lang="de-DE" dirty="0"/>
              <a:t>INHALTSVERZEICHNIS</a:t>
            </a:r>
            <a:endParaRPr lang="de-AT" dirty="0"/>
          </a:p>
        </p:txBody>
      </p:sp>
      <p:sp>
        <p:nvSpPr>
          <p:cNvPr id="8" name="Fußzeilenplatzhalter 1"/>
          <p:cNvSpPr>
            <a:spLocks noGrp="1"/>
          </p:cNvSpPr>
          <p:nvPr>
            <p:ph type="ftr" sz="quarter" idx="3"/>
          </p:nvPr>
        </p:nvSpPr>
        <p:spPr>
          <a:xfrm>
            <a:off x="339879" y="6414029"/>
            <a:ext cx="5432404" cy="215575"/>
          </a:xfrm>
          <a:prstGeom prst="rect">
            <a:avLst/>
          </a:prstGeom>
        </p:spPr>
        <p:txBody>
          <a:bodyPr vert="horz" lIns="0" tIns="0" rIns="91440" bIns="0" rtlCol="0" anchor="ctr"/>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solidFill>
                  <a:srgbClr val="BC091B"/>
                </a:solidFill>
              </a:rPr>
              <a:t>Einfügen über "Kopf- und Fußzeile"</a:t>
            </a:r>
            <a:endParaRPr lang="de-AT" dirty="0">
              <a:solidFill>
                <a:srgbClr val="BC091B"/>
              </a:solidFill>
            </a:endParaRPr>
          </a:p>
        </p:txBody>
      </p:sp>
    </p:spTree>
    <p:extLst>
      <p:ext uri="{BB962C8B-B14F-4D97-AF65-F5344CB8AC3E}">
        <p14:creationId xmlns:p14="http://schemas.microsoft.com/office/powerpoint/2010/main" val="87427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Inhalt">
    <p:spTree>
      <p:nvGrpSpPr>
        <p:cNvPr id="1" name=""/>
        <p:cNvGrpSpPr/>
        <p:nvPr/>
      </p:nvGrpSpPr>
      <p:grpSpPr>
        <a:xfrm>
          <a:off x="0" y="0"/>
          <a:ext cx="0" cy="0"/>
          <a:chOff x="0" y="0"/>
          <a:chExt cx="0" cy="0"/>
        </a:xfrm>
      </p:grpSpPr>
      <p:sp>
        <p:nvSpPr>
          <p:cNvPr id="15" name="Titelplatzhalter 2"/>
          <p:cNvSpPr>
            <a:spLocks noGrp="1"/>
          </p:cNvSpPr>
          <p:nvPr>
            <p:ph type="title" hasCustomPrompt="1"/>
          </p:nvPr>
        </p:nvSpPr>
        <p:spPr>
          <a:xfrm>
            <a:off x="233751" y="667944"/>
            <a:ext cx="6480720" cy="888848"/>
          </a:xfrm>
          <a:prstGeom prst="rect">
            <a:avLst/>
          </a:prstGeom>
        </p:spPr>
        <p:txBody>
          <a:bodyPr vert="horz" lIns="0" tIns="0" rIns="0" bIns="0" rtlCol="0" anchor="t" anchorCtr="0">
            <a:normAutofit/>
          </a:bodyPr>
          <a:lstStyle>
            <a:lvl1pPr>
              <a:lnSpc>
                <a:spcPts val="3100"/>
              </a:lnSpc>
              <a:defRPr cap="all" baseline="0"/>
            </a:lvl1pPr>
          </a:lstStyle>
          <a:p>
            <a:r>
              <a:rPr lang="de-DE" dirty="0"/>
              <a:t>PRÄSENTATIONSTITEL</a:t>
            </a:r>
            <a:endParaRPr lang="de-AT" dirty="0"/>
          </a:p>
        </p:txBody>
      </p:sp>
      <p:sp>
        <p:nvSpPr>
          <p:cNvPr id="16" name="Textplatzhalter 2"/>
          <p:cNvSpPr>
            <a:spLocks noGrp="1"/>
          </p:cNvSpPr>
          <p:nvPr>
            <p:ph type="body" sz="quarter" idx="10" hasCustomPrompt="1"/>
          </p:nvPr>
        </p:nvSpPr>
        <p:spPr>
          <a:xfrm>
            <a:off x="233363" y="955976"/>
            <a:ext cx="6498877" cy="328236"/>
          </a:xfrm>
        </p:spPr>
        <p:txBody>
          <a:bodyPr>
            <a:noAutofit/>
          </a:bodyPr>
          <a:lstStyle>
            <a:lvl1pPr>
              <a:defRPr sz="1800" b="0" cap="all" baseline="0"/>
            </a:lvl1pPr>
          </a:lstStyle>
          <a:p>
            <a:pPr lvl="0"/>
            <a:r>
              <a:rPr lang="de-DE" dirty="0"/>
              <a:t>Untertitel</a:t>
            </a:r>
            <a:endParaRPr lang="de-AT" dirty="0"/>
          </a:p>
        </p:txBody>
      </p:sp>
      <p:sp>
        <p:nvSpPr>
          <p:cNvPr id="25" name="Fußzeilenplatzhalter 1"/>
          <p:cNvSpPr>
            <a:spLocks noGrp="1"/>
          </p:cNvSpPr>
          <p:nvPr>
            <p:ph type="ftr" sz="quarter" idx="3"/>
          </p:nvPr>
        </p:nvSpPr>
        <p:spPr>
          <a:xfrm>
            <a:off x="339879" y="6414029"/>
            <a:ext cx="5432404" cy="215575"/>
          </a:xfrm>
          <a:prstGeom prst="rect">
            <a:avLst/>
          </a:prstGeom>
        </p:spPr>
        <p:txBody>
          <a:bodyPr vert="horz" lIns="0" tIns="0" rIns="91440" bIns="0" rtlCol="0" anchor="ctr"/>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solidFill>
                  <a:srgbClr val="BC091B"/>
                </a:solidFill>
              </a:rPr>
              <a:t>Einfügen über "Kopf- und Fußzeile"</a:t>
            </a:r>
            <a:endParaRPr lang="de-AT" dirty="0">
              <a:solidFill>
                <a:srgbClr val="BC091B"/>
              </a:solidFill>
            </a:endParaRPr>
          </a:p>
        </p:txBody>
      </p:sp>
      <p:sp>
        <p:nvSpPr>
          <p:cNvPr id="8" name="Textplatzhalter 3"/>
          <p:cNvSpPr>
            <a:spLocks noGrp="1"/>
          </p:cNvSpPr>
          <p:nvPr>
            <p:ph type="body" sz="quarter" idx="11" hasCustomPrompt="1"/>
          </p:nvPr>
        </p:nvSpPr>
        <p:spPr>
          <a:xfrm>
            <a:off x="242888" y="1989138"/>
            <a:ext cx="8650287" cy="4320182"/>
          </a:xfrm>
        </p:spPr>
        <p:txBody>
          <a:bodyPr>
            <a:normAutofit/>
          </a:bodyPr>
          <a:lstStyle>
            <a:lvl1pPr marL="361950" indent="-361950">
              <a:buClr>
                <a:schemeClr val="tx1"/>
              </a:buClr>
              <a:buFont typeface="Wingdings" panose="05000000000000000000" pitchFamily="2" charset="2"/>
              <a:buChar char="§"/>
              <a:defRPr b="0" i="0" baseline="0"/>
            </a:lvl1pPr>
            <a:lvl2pPr marL="714375" indent="-352425">
              <a:buClr>
                <a:srgbClr val="BC091B"/>
              </a:buClr>
              <a:buFont typeface="Verdana" panose="020B0604030504040204" pitchFamily="34" charset="0"/>
              <a:buChar char="▫"/>
              <a:defRPr sz="1600" baseline="0">
                <a:solidFill>
                  <a:srgbClr val="646567"/>
                </a:solidFill>
              </a:defRPr>
            </a:lvl2pPr>
            <a:lvl3pPr marL="1076325" indent="-361950">
              <a:buClr>
                <a:srgbClr val="BC091B"/>
              </a:buClr>
              <a:buFont typeface="Symbol" panose="05050102010706020507" pitchFamily="18" charset="2"/>
              <a:buChar char="-"/>
              <a:defRPr sz="1400">
                <a:solidFill>
                  <a:srgbClr val="646567"/>
                </a:solidFill>
                <a:latin typeface="+mj-lt"/>
              </a:defRPr>
            </a:lvl3pPr>
          </a:lstStyle>
          <a:p>
            <a:r>
              <a:rPr lang="de-DE" dirty="0"/>
              <a:t>Aufzählung 1. Ebene</a:t>
            </a:r>
          </a:p>
          <a:p>
            <a:pPr lvl="1"/>
            <a:r>
              <a:rPr lang="de-DE" dirty="0"/>
              <a:t>Aufzählung 2. Ebene</a:t>
            </a:r>
          </a:p>
          <a:p>
            <a:pPr lvl="2"/>
            <a:r>
              <a:rPr lang="de-DE" dirty="0"/>
              <a:t>Aufzählung 3. Ebene</a:t>
            </a:r>
          </a:p>
          <a:p>
            <a:pPr lvl="2"/>
            <a:endParaRPr lang="de-DE" dirty="0"/>
          </a:p>
          <a:p>
            <a:pPr marL="342900" indent="-342900">
              <a:buFont typeface="+mj-lt"/>
              <a:buAutoNum type="arabicPeriod"/>
            </a:pPr>
            <a:r>
              <a:rPr lang="de-DE" dirty="0"/>
              <a:t>Nummerierung Ebene 1</a:t>
            </a:r>
          </a:p>
          <a:p>
            <a:pPr marL="695325" lvl="1" indent="-342900"/>
            <a:r>
              <a:rPr lang="de-DE" dirty="0"/>
              <a:t>Aufzählung 2. Ebene (über Funktion Aufzählung)</a:t>
            </a:r>
          </a:p>
        </p:txBody>
      </p:sp>
    </p:spTree>
    <p:extLst>
      <p:ext uri="{BB962C8B-B14F-4D97-AF65-F5344CB8AC3E}">
        <p14:creationId xmlns:p14="http://schemas.microsoft.com/office/powerpoint/2010/main" val="107710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el zweizeilig">
    <p:spTree>
      <p:nvGrpSpPr>
        <p:cNvPr id="1" name=""/>
        <p:cNvGrpSpPr/>
        <p:nvPr/>
      </p:nvGrpSpPr>
      <p:grpSpPr>
        <a:xfrm>
          <a:off x="0" y="0"/>
          <a:ext cx="0" cy="0"/>
          <a:chOff x="0" y="0"/>
          <a:chExt cx="0" cy="0"/>
        </a:xfrm>
      </p:grpSpPr>
      <p:sp>
        <p:nvSpPr>
          <p:cNvPr id="15" name="Titelplatzhalter 2"/>
          <p:cNvSpPr>
            <a:spLocks noGrp="1"/>
          </p:cNvSpPr>
          <p:nvPr>
            <p:ph type="title" hasCustomPrompt="1"/>
          </p:nvPr>
        </p:nvSpPr>
        <p:spPr>
          <a:xfrm>
            <a:off x="233750" y="692247"/>
            <a:ext cx="8586722" cy="888848"/>
          </a:xfrm>
          <a:prstGeom prst="rect">
            <a:avLst/>
          </a:prstGeom>
        </p:spPr>
        <p:txBody>
          <a:bodyPr vert="horz" lIns="0" tIns="0" rIns="0" bIns="0" rtlCol="0" anchor="t" anchorCtr="0">
            <a:normAutofit/>
          </a:bodyPr>
          <a:lstStyle>
            <a:lvl1pPr>
              <a:lnSpc>
                <a:spcPts val="3100"/>
              </a:lnSpc>
              <a:defRPr cap="all" baseline="0"/>
            </a:lvl1pPr>
          </a:lstStyle>
          <a:p>
            <a:r>
              <a:rPr lang="de-DE" dirty="0"/>
              <a:t>Vorlage zur </a:t>
            </a:r>
            <a:r>
              <a:rPr lang="de-DE" dirty="0" err="1"/>
              <a:t>verwendung</a:t>
            </a:r>
            <a:r>
              <a:rPr lang="de-DE" dirty="0"/>
              <a:t> zweizeiliger </a:t>
            </a:r>
            <a:r>
              <a:rPr lang="de-DE" dirty="0" err="1"/>
              <a:t>folienSENTATIONSTITEL</a:t>
            </a:r>
            <a:endParaRPr lang="de-AT" dirty="0"/>
          </a:p>
        </p:txBody>
      </p:sp>
      <p:sp>
        <p:nvSpPr>
          <p:cNvPr id="16" name="Textplatzhalter 2"/>
          <p:cNvSpPr>
            <a:spLocks noGrp="1"/>
          </p:cNvSpPr>
          <p:nvPr>
            <p:ph type="body" sz="quarter" idx="10" hasCustomPrompt="1"/>
          </p:nvPr>
        </p:nvSpPr>
        <p:spPr>
          <a:xfrm>
            <a:off x="233363" y="1372572"/>
            <a:ext cx="8587109" cy="328236"/>
          </a:xfrm>
        </p:spPr>
        <p:txBody>
          <a:bodyPr>
            <a:noAutofit/>
          </a:bodyPr>
          <a:lstStyle>
            <a:lvl1pPr>
              <a:defRPr sz="1800" b="0" cap="all" baseline="0"/>
            </a:lvl1pPr>
          </a:lstStyle>
          <a:p>
            <a:pPr lvl="0"/>
            <a:r>
              <a:rPr lang="de-DE" dirty="0"/>
              <a:t>Untertitel</a:t>
            </a:r>
            <a:endParaRPr lang="de-AT" dirty="0"/>
          </a:p>
        </p:txBody>
      </p:sp>
      <p:pic>
        <p:nvPicPr>
          <p:cNvPr id="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V="1">
            <a:off x="177283" y="6484634"/>
            <a:ext cx="65455" cy="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Fußzeilenplatzhalter 1"/>
          <p:cNvSpPr>
            <a:spLocks noGrp="1"/>
          </p:cNvSpPr>
          <p:nvPr>
            <p:ph type="ftr" sz="quarter" idx="3"/>
          </p:nvPr>
        </p:nvSpPr>
        <p:spPr>
          <a:xfrm>
            <a:off x="339879" y="6414029"/>
            <a:ext cx="5432404" cy="215575"/>
          </a:xfrm>
          <a:prstGeom prst="rect">
            <a:avLst/>
          </a:prstGeom>
        </p:spPr>
        <p:txBody>
          <a:bodyPr vert="horz" lIns="0" tIns="0" rIns="91440" bIns="0" rtlCol="0" anchor="ctr"/>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solidFill>
                  <a:srgbClr val="BC091B"/>
                </a:solidFill>
              </a:rPr>
              <a:t>Einfügen über "Kopf- und Fußzeile"</a:t>
            </a:r>
            <a:endParaRPr lang="de-AT" dirty="0">
              <a:solidFill>
                <a:srgbClr val="BC091B"/>
              </a:solidFill>
            </a:endParaRPr>
          </a:p>
        </p:txBody>
      </p:sp>
      <p:sp>
        <p:nvSpPr>
          <p:cNvPr id="9" name="Textplatzhalter 3"/>
          <p:cNvSpPr>
            <a:spLocks noGrp="1"/>
          </p:cNvSpPr>
          <p:nvPr>
            <p:ph type="body" sz="quarter" idx="11" hasCustomPrompt="1"/>
          </p:nvPr>
        </p:nvSpPr>
        <p:spPr>
          <a:xfrm>
            <a:off x="242888" y="1989138"/>
            <a:ext cx="8650287" cy="4320182"/>
          </a:xfrm>
        </p:spPr>
        <p:txBody>
          <a:bodyPr>
            <a:normAutofit/>
          </a:bodyPr>
          <a:lstStyle>
            <a:lvl1pPr marL="361950" indent="-361950">
              <a:buClr>
                <a:schemeClr val="tx1"/>
              </a:buClr>
              <a:buFont typeface="Wingdings" panose="05000000000000000000" pitchFamily="2" charset="2"/>
              <a:buChar char="§"/>
              <a:defRPr b="0" i="0" baseline="0"/>
            </a:lvl1pPr>
            <a:lvl2pPr marL="714375" indent="-352425">
              <a:buClr>
                <a:srgbClr val="BC091B"/>
              </a:buClr>
              <a:buFont typeface="Verdana" panose="020B0604030504040204" pitchFamily="34" charset="0"/>
              <a:buChar char="▫"/>
              <a:defRPr sz="1600" baseline="0">
                <a:solidFill>
                  <a:srgbClr val="646567"/>
                </a:solidFill>
              </a:defRPr>
            </a:lvl2pPr>
            <a:lvl3pPr marL="1076325" indent="-361950">
              <a:buClr>
                <a:srgbClr val="BC091B"/>
              </a:buClr>
              <a:buFont typeface="Symbol" panose="05050102010706020507" pitchFamily="18" charset="2"/>
              <a:buChar char="-"/>
              <a:defRPr sz="1400">
                <a:solidFill>
                  <a:srgbClr val="646567"/>
                </a:solidFill>
                <a:latin typeface="+mj-lt"/>
              </a:defRPr>
            </a:lvl3pPr>
          </a:lstStyle>
          <a:p>
            <a:r>
              <a:rPr lang="de-DE" dirty="0"/>
              <a:t>Aufzählung 1. Ebene</a:t>
            </a:r>
          </a:p>
          <a:p>
            <a:pPr lvl="1"/>
            <a:r>
              <a:rPr lang="de-DE" dirty="0"/>
              <a:t>Aufzählung 2. Ebene</a:t>
            </a:r>
          </a:p>
          <a:p>
            <a:pPr lvl="2"/>
            <a:r>
              <a:rPr lang="de-DE" dirty="0"/>
              <a:t>Aufzählung 3. Ebene</a:t>
            </a:r>
          </a:p>
          <a:p>
            <a:pPr lvl="2"/>
            <a:endParaRPr lang="de-DE" dirty="0"/>
          </a:p>
          <a:p>
            <a:pPr marL="342900" indent="-342900">
              <a:buFont typeface="+mj-lt"/>
              <a:buAutoNum type="arabicPeriod"/>
            </a:pPr>
            <a:r>
              <a:rPr lang="de-DE" dirty="0"/>
              <a:t>Nummerierung Ebene 1</a:t>
            </a:r>
          </a:p>
          <a:p>
            <a:pPr marL="695325" lvl="1" indent="-342900"/>
            <a:r>
              <a:rPr lang="de-DE" dirty="0"/>
              <a:t>Aufzählung 2. Ebene (über Funktion Aufzählung)</a:t>
            </a:r>
          </a:p>
        </p:txBody>
      </p:sp>
    </p:spTree>
    <p:extLst>
      <p:ext uri="{BB962C8B-B14F-4D97-AF65-F5344CB8AC3E}">
        <p14:creationId xmlns:p14="http://schemas.microsoft.com/office/powerpoint/2010/main" val="69242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Folie Slogan/Claim">
    <p:spTree>
      <p:nvGrpSpPr>
        <p:cNvPr id="1" name=""/>
        <p:cNvGrpSpPr/>
        <p:nvPr/>
      </p:nvGrpSpPr>
      <p:grpSpPr>
        <a:xfrm>
          <a:off x="0" y="0"/>
          <a:ext cx="0" cy="0"/>
          <a:chOff x="0" y="0"/>
          <a:chExt cx="0" cy="0"/>
        </a:xfrm>
      </p:grpSpPr>
      <p:sp>
        <p:nvSpPr>
          <p:cNvPr id="15" name="Titelplatzhalter 2"/>
          <p:cNvSpPr>
            <a:spLocks noGrp="1"/>
          </p:cNvSpPr>
          <p:nvPr>
            <p:ph type="title" hasCustomPrompt="1"/>
          </p:nvPr>
        </p:nvSpPr>
        <p:spPr>
          <a:xfrm>
            <a:off x="233751" y="667944"/>
            <a:ext cx="6480720" cy="888848"/>
          </a:xfrm>
          <a:prstGeom prst="rect">
            <a:avLst/>
          </a:prstGeom>
        </p:spPr>
        <p:txBody>
          <a:bodyPr vert="horz" lIns="0" tIns="0" rIns="0" bIns="0" rtlCol="0" anchor="t" anchorCtr="0">
            <a:normAutofit/>
          </a:bodyPr>
          <a:lstStyle>
            <a:lvl1pPr>
              <a:lnSpc>
                <a:spcPts val="3100"/>
              </a:lnSpc>
              <a:defRPr cap="all" baseline="0"/>
            </a:lvl1pPr>
          </a:lstStyle>
          <a:p>
            <a:r>
              <a:rPr lang="de-DE" dirty="0"/>
              <a:t>Folie mit </a:t>
            </a:r>
            <a:r>
              <a:rPr lang="de-DE" dirty="0" err="1"/>
              <a:t>claim</a:t>
            </a:r>
            <a:r>
              <a:rPr lang="de-DE" dirty="0"/>
              <a:t>/SLOGAN</a:t>
            </a:r>
            <a:endParaRPr lang="de-AT" dirty="0"/>
          </a:p>
        </p:txBody>
      </p:sp>
      <p:sp>
        <p:nvSpPr>
          <p:cNvPr id="16" name="Textplatzhalter 2"/>
          <p:cNvSpPr>
            <a:spLocks noGrp="1"/>
          </p:cNvSpPr>
          <p:nvPr>
            <p:ph type="body" sz="quarter" idx="10" hasCustomPrompt="1"/>
          </p:nvPr>
        </p:nvSpPr>
        <p:spPr>
          <a:xfrm>
            <a:off x="233363" y="954464"/>
            <a:ext cx="6498877" cy="328236"/>
          </a:xfrm>
        </p:spPr>
        <p:txBody>
          <a:bodyPr>
            <a:noAutofit/>
          </a:bodyPr>
          <a:lstStyle>
            <a:lvl1pPr>
              <a:defRPr sz="1800" b="0" cap="all" baseline="0"/>
            </a:lvl1pPr>
          </a:lstStyle>
          <a:p>
            <a:pPr lvl="0"/>
            <a:r>
              <a:rPr lang="de-DE" dirty="0"/>
              <a:t>Untertitel</a:t>
            </a:r>
            <a:endParaRPr lang="de-AT" dirty="0"/>
          </a:p>
        </p:txBody>
      </p:sp>
      <p:sp>
        <p:nvSpPr>
          <p:cNvPr id="12" name="Textplatzhalter 2"/>
          <p:cNvSpPr>
            <a:spLocks noGrp="1"/>
          </p:cNvSpPr>
          <p:nvPr>
            <p:ph type="body" sz="quarter" idx="12" hasCustomPrompt="1"/>
          </p:nvPr>
        </p:nvSpPr>
        <p:spPr>
          <a:xfrm>
            <a:off x="4716016" y="1988840"/>
            <a:ext cx="4169221" cy="4320182"/>
          </a:xfrm>
        </p:spPr>
        <p:txBody>
          <a:bodyPr/>
          <a:lstStyle>
            <a:lvl1pPr>
              <a:defRPr sz="1600" b="1" baseline="0">
                <a:solidFill>
                  <a:schemeClr val="accent2"/>
                </a:solidFill>
              </a:defRPr>
            </a:lvl1pPr>
          </a:lstStyle>
          <a:p>
            <a:pPr lvl="0"/>
            <a:r>
              <a:rPr lang="de-DE" dirty="0"/>
              <a:t>Claim/Slogan einfügen</a:t>
            </a:r>
          </a:p>
        </p:txBody>
      </p:sp>
      <p:pic>
        <p:nvPicPr>
          <p:cNvPr id="2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V="1">
            <a:off x="177283" y="6484634"/>
            <a:ext cx="65455" cy="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Fußzeilenplatzhalter 1"/>
          <p:cNvSpPr>
            <a:spLocks noGrp="1"/>
          </p:cNvSpPr>
          <p:nvPr>
            <p:ph type="ftr" sz="quarter" idx="3"/>
          </p:nvPr>
        </p:nvSpPr>
        <p:spPr>
          <a:xfrm>
            <a:off x="339879" y="6414029"/>
            <a:ext cx="5432404" cy="215575"/>
          </a:xfrm>
          <a:prstGeom prst="rect">
            <a:avLst/>
          </a:prstGeom>
        </p:spPr>
        <p:txBody>
          <a:bodyPr vert="horz" lIns="0" tIns="0" rIns="91440" bIns="0" rtlCol="0" anchor="ctr"/>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solidFill>
                  <a:srgbClr val="BC091B"/>
                </a:solidFill>
              </a:rPr>
              <a:t>Einfügen über "Kopf- und Fußzeile"</a:t>
            </a:r>
            <a:endParaRPr lang="de-AT" dirty="0">
              <a:solidFill>
                <a:srgbClr val="BC091B"/>
              </a:solidFill>
            </a:endParaRPr>
          </a:p>
        </p:txBody>
      </p:sp>
      <p:sp>
        <p:nvSpPr>
          <p:cNvPr id="9" name="Textplatzhalter 3"/>
          <p:cNvSpPr>
            <a:spLocks noGrp="1"/>
          </p:cNvSpPr>
          <p:nvPr>
            <p:ph type="body" sz="quarter" idx="11" hasCustomPrompt="1"/>
          </p:nvPr>
        </p:nvSpPr>
        <p:spPr>
          <a:xfrm>
            <a:off x="242888" y="1989138"/>
            <a:ext cx="4168800" cy="4320182"/>
          </a:xfrm>
        </p:spPr>
        <p:txBody>
          <a:bodyPr>
            <a:normAutofit/>
          </a:bodyPr>
          <a:lstStyle>
            <a:lvl1pPr marL="361950" indent="-361950">
              <a:buClr>
                <a:schemeClr val="tx1"/>
              </a:buClr>
              <a:buFont typeface="Wingdings" panose="05000000000000000000" pitchFamily="2" charset="2"/>
              <a:buChar char="§"/>
              <a:defRPr b="0" i="0" baseline="0"/>
            </a:lvl1pPr>
            <a:lvl2pPr marL="714375" indent="-352425">
              <a:buClr>
                <a:srgbClr val="BC091B"/>
              </a:buClr>
              <a:buFont typeface="Verdana" panose="020B0604030504040204" pitchFamily="34" charset="0"/>
              <a:buChar char="▫"/>
              <a:defRPr sz="1600" baseline="0">
                <a:solidFill>
                  <a:srgbClr val="646567"/>
                </a:solidFill>
              </a:defRPr>
            </a:lvl2pPr>
            <a:lvl3pPr marL="1076325" indent="-361950">
              <a:buClr>
                <a:srgbClr val="BC091B"/>
              </a:buClr>
              <a:buFont typeface="Symbol" panose="05050102010706020507" pitchFamily="18" charset="2"/>
              <a:buChar char="-"/>
              <a:defRPr sz="1400">
                <a:solidFill>
                  <a:srgbClr val="646567"/>
                </a:solidFill>
                <a:latin typeface="+mj-lt"/>
              </a:defRPr>
            </a:lvl3pPr>
          </a:lstStyle>
          <a:p>
            <a:r>
              <a:rPr lang="de-DE" dirty="0"/>
              <a:t>Aufzählung 1. Ebene</a:t>
            </a:r>
          </a:p>
          <a:p>
            <a:pPr lvl="1"/>
            <a:r>
              <a:rPr lang="de-DE" dirty="0"/>
              <a:t>Aufzählung 2. Ebene</a:t>
            </a:r>
          </a:p>
          <a:p>
            <a:pPr lvl="2"/>
            <a:r>
              <a:rPr lang="de-DE" dirty="0"/>
              <a:t>Aufzählung 3. Ebene</a:t>
            </a:r>
          </a:p>
          <a:p>
            <a:pPr lvl="2"/>
            <a:endParaRPr lang="de-DE" dirty="0"/>
          </a:p>
          <a:p>
            <a:pPr marL="342900" indent="-342900">
              <a:buFont typeface="+mj-lt"/>
              <a:buAutoNum type="arabicPeriod"/>
            </a:pPr>
            <a:r>
              <a:rPr lang="de-DE" dirty="0"/>
              <a:t>Nummerierung Ebene 1</a:t>
            </a:r>
          </a:p>
          <a:p>
            <a:pPr marL="695325" lvl="1" indent="-342900"/>
            <a:r>
              <a:rPr lang="de-DE" dirty="0"/>
              <a:t>Aufzählung 2. Ebene (über Funktion Aufzählung) </a:t>
            </a:r>
          </a:p>
        </p:txBody>
      </p:sp>
    </p:spTree>
    <p:extLst>
      <p:ext uri="{BB962C8B-B14F-4D97-AF65-F5344CB8AC3E}">
        <p14:creationId xmlns:p14="http://schemas.microsoft.com/office/powerpoint/2010/main" val="56090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Text und Bild">
    <p:spTree>
      <p:nvGrpSpPr>
        <p:cNvPr id="1" name=""/>
        <p:cNvGrpSpPr/>
        <p:nvPr/>
      </p:nvGrpSpPr>
      <p:grpSpPr>
        <a:xfrm>
          <a:off x="0" y="0"/>
          <a:ext cx="0" cy="0"/>
          <a:chOff x="0" y="0"/>
          <a:chExt cx="0" cy="0"/>
        </a:xfrm>
      </p:grpSpPr>
      <p:sp>
        <p:nvSpPr>
          <p:cNvPr id="15" name="Titelplatzhalter 2"/>
          <p:cNvSpPr>
            <a:spLocks noGrp="1"/>
          </p:cNvSpPr>
          <p:nvPr>
            <p:ph type="title" hasCustomPrompt="1"/>
          </p:nvPr>
        </p:nvSpPr>
        <p:spPr>
          <a:xfrm>
            <a:off x="233751" y="667944"/>
            <a:ext cx="6480720" cy="888848"/>
          </a:xfrm>
          <a:prstGeom prst="rect">
            <a:avLst/>
          </a:prstGeom>
        </p:spPr>
        <p:txBody>
          <a:bodyPr vert="horz" lIns="0" tIns="0" rIns="0" bIns="0" rtlCol="0" anchor="t" anchorCtr="0">
            <a:normAutofit/>
          </a:bodyPr>
          <a:lstStyle>
            <a:lvl1pPr>
              <a:lnSpc>
                <a:spcPts val="3100"/>
              </a:lnSpc>
              <a:defRPr cap="all" baseline="0"/>
            </a:lvl1pPr>
          </a:lstStyle>
          <a:p>
            <a:r>
              <a:rPr lang="de-DE" dirty="0"/>
              <a:t>Folie mit </a:t>
            </a:r>
            <a:r>
              <a:rPr lang="de-DE" dirty="0" err="1"/>
              <a:t>text</a:t>
            </a:r>
            <a:r>
              <a:rPr lang="de-DE" dirty="0"/>
              <a:t> und </a:t>
            </a:r>
            <a:r>
              <a:rPr lang="de-DE" dirty="0" err="1"/>
              <a:t>bild</a:t>
            </a:r>
            <a:endParaRPr lang="de-AT" dirty="0"/>
          </a:p>
        </p:txBody>
      </p:sp>
      <p:sp>
        <p:nvSpPr>
          <p:cNvPr id="16" name="Textplatzhalter 2"/>
          <p:cNvSpPr>
            <a:spLocks noGrp="1"/>
          </p:cNvSpPr>
          <p:nvPr>
            <p:ph type="body" sz="quarter" idx="10" hasCustomPrompt="1"/>
          </p:nvPr>
        </p:nvSpPr>
        <p:spPr>
          <a:xfrm>
            <a:off x="233363" y="954464"/>
            <a:ext cx="6498877" cy="328236"/>
          </a:xfrm>
        </p:spPr>
        <p:txBody>
          <a:bodyPr>
            <a:noAutofit/>
          </a:bodyPr>
          <a:lstStyle>
            <a:lvl1pPr>
              <a:defRPr sz="1800" b="0" cap="all" baseline="0"/>
            </a:lvl1pPr>
          </a:lstStyle>
          <a:p>
            <a:pPr lvl="0"/>
            <a:r>
              <a:rPr lang="de-DE" dirty="0"/>
              <a:t>Untertitel</a:t>
            </a:r>
            <a:endParaRPr lang="de-AT" dirty="0"/>
          </a:p>
        </p:txBody>
      </p:sp>
      <p:sp>
        <p:nvSpPr>
          <p:cNvPr id="9" name="Inhaltsplatzhalter 3"/>
          <p:cNvSpPr>
            <a:spLocks noGrp="1"/>
          </p:cNvSpPr>
          <p:nvPr>
            <p:ph sz="half" idx="2" hasCustomPrompt="1"/>
          </p:nvPr>
        </p:nvSpPr>
        <p:spPr>
          <a:xfrm>
            <a:off x="4719682" y="1991879"/>
            <a:ext cx="4172798" cy="4317441"/>
          </a:xfrm>
        </p:spPr>
        <p:txBody>
          <a:bodyPr/>
          <a:lstStyle>
            <a:lvl1pPr>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Bild einfügen und in den Rahmen einpassen</a:t>
            </a:r>
          </a:p>
        </p:txBody>
      </p:sp>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V="1">
            <a:off x="177283" y="6484634"/>
            <a:ext cx="65455" cy="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Fußzeilenplatzhalter 1"/>
          <p:cNvSpPr>
            <a:spLocks noGrp="1"/>
          </p:cNvSpPr>
          <p:nvPr>
            <p:ph type="ftr" sz="quarter" idx="3"/>
          </p:nvPr>
        </p:nvSpPr>
        <p:spPr>
          <a:xfrm>
            <a:off x="339879" y="6414029"/>
            <a:ext cx="5432404" cy="215575"/>
          </a:xfrm>
          <a:prstGeom prst="rect">
            <a:avLst/>
          </a:prstGeom>
        </p:spPr>
        <p:txBody>
          <a:bodyPr vert="horz" lIns="0" tIns="0" rIns="91440" bIns="0" rtlCol="0" anchor="ctr"/>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solidFill>
                  <a:srgbClr val="BC091B"/>
                </a:solidFill>
              </a:rPr>
              <a:t>Einfügen über "Kopf- und Fußzeile"</a:t>
            </a:r>
            <a:endParaRPr lang="de-AT" dirty="0">
              <a:solidFill>
                <a:srgbClr val="BC091B"/>
              </a:solidFill>
            </a:endParaRPr>
          </a:p>
        </p:txBody>
      </p:sp>
      <p:sp>
        <p:nvSpPr>
          <p:cNvPr id="10" name="Textplatzhalter 3"/>
          <p:cNvSpPr>
            <a:spLocks noGrp="1"/>
          </p:cNvSpPr>
          <p:nvPr>
            <p:ph type="body" sz="quarter" idx="11" hasCustomPrompt="1"/>
          </p:nvPr>
        </p:nvSpPr>
        <p:spPr>
          <a:xfrm>
            <a:off x="242888" y="1989138"/>
            <a:ext cx="4168800" cy="4320182"/>
          </a:xfrm>
        </p:spPr>
        <p:txBody>
          <a:bodyPr>
            <a:normAutofit/>
          </a:bodyPr>
          <a:lstStyle>
            <a:lvl1pPr marL="361950" indent="-361950">
              <a:buClr>
                <a:schemeClr val="tx1"/>
              </a:buClr>
              <a:buFont typeface="Wingdings" panose="05000000000000000000" pitchFamily="2" charset="2"/>
              <a:buChar char="§"/>
              <a:defRPr b="0" i="0" baseline="0"/>
            </a:lvl1pPr>
            <a:lvl2pPr marL="714375" indent="-352425">
              <a:buClr>
                <a:srgbClr val="BC091B"/>
              </a:buClr>
              <a:buFont typeface="Verdana" panose="020B0604030504040204" pitchFamily="34" charset="0"/>
              <a:buChar char="▫"/>
              <a:defRPr sz="1600" baseline="0">
                <a:solidFill>
                  <a:srgbClr val="646567"/>
                </a:solidFill>
              </a:defRPr>
            </a:lvl2pPr>
            <a:lvl3pPr marL="1076325" indent="-361950">
              <a:buClr>
                <a:srgbClr val="BC091B"/>
              </a:buClr>
              <a:buFont typeface="Symbol" panose="05050102010706020507" pitchFamily="18" charset="2"/>
              <a:buChar char="-"/>
              <a:defRPr sz="1400">
                <a:solidFill>
                  <a:srgbClr val="646567"/>
                </a:solidFill>
                <a:latin typeface="+mj-lt"/>
              </a:defRPr>
            </a:lvl3pPr>
          </a:lstStyle>
          <a:p>
            <a:r>
              <a:rPr lang="de-DE" dirty="0"/>
              <a:t>Aufzählung 1. Ebene</a:t>
            </a:r>
          </a:p>
          <a:p>
            <a:pPr lvl="1"/>
            <a:r>
              <a:rPr lang="de-DE" dirty="0"/>
              <a:t>Aufzählung 2. Ebene</a:t>
            </a:r>
          </a:p>
          <a:p>
            <a:pPr lvl="2"/>
            <a:r>
              <a:rPr lang="de-DE" dirty="0"/>
              <a:t>Aufzählung 3. Ebene</a:t>
            </a:r>
          </a:p>
          <a:p>
            <a:pPr lvl="2"/>
            <a:endParaRPr lang="de-DE" dirty="0"/>
          </a:p>
          <a:p>
            <a:pPr marL="342900" indent="-342900">
              <a:buFont typeface="+mj-lt"/>
              <a:buAutoNum type="arabicPeriod"/>
            </a:pPr>
            <a:r>
              <a:rPr lang="de-DE" dirty="0"/>
              <a:t>Nummerierung Ebene 1</a:t>
            </a:r>
          </a:p>
          <a:p>
            <a:pPr marL="695325" lvl="1" indent="-342900"/>
            <a:r>
              <a:rPr lang="de-DE" dirty="0"/>
              <a:t>Aufzählung 2. Ebene (über Funktion Aufzählung)</a:t>
            </a:r>
          </a:p>
        </p:txBody>
      </p:sp>
    </p:spTree>
    <p:extLst>
      <p:ext uri="{BB962C8B-B14F-4D97-AF65-F5344CB8AC3E}">
        <p14:creationId xmlns:p14="http://schemas.microsoft.com/office/powerpoint/2010/main" val="33655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Bild großflächig">
    <p:spTree>
      <p:nvGrpSpPr>
        <p:cNvPr id="1" name=""/>
        <p:cNvGrpSpPr/>
        <p:nvPr/>
      </p:nvGrpSpPr>
      <p:grpSpPr>
        <a:xfrm>
          <a:off x="0" y="0"/>
          <a:ext cx="0" cy="0"/>
          <a:chOff x="0" y="0"/>
          <a:chExt cx="0" cy="0"/>
        </a:xfrm>
      </p:grpSpPr>
      <p:sp>
        <p:nvSpPr>
          <p:cNvPr id="15" name="Titelplatzhalter 2"/>
          <p:cNvSpPr>
            <a:spLocks noGrp="1"/>
          </p:cNvSpPr>
          <p:nvPr>
            <p:ph type="title" hasCustomPrompt="1"/>
          </p:nvPr>
        </p:nvSpPr>
        <p:spPr>
          <a:xfrm>
            <a:off x="233751" y="667944"/>
            <a:ext cx="6480720" cy="888848"/>
          </a:xfrm>
          <a:prstGeom prst="rect">
            <a:avLst/>
          </a:prstGeom>
        </p:spPr>
        <p:txBody>
          <a:bodyPr vert="horz" lIns="0" tIns="0" rIns="0" bIns="0" rtlCol="0" anchor="t" anchorCtr="0">
            <a:normAutofit/>
          </a:bodyPr>
          <a:lstStyle>
            <a:lvl1pPr>
              <a:lnSpc>
                <a:spcPts val="3100"/>
              </a:lnSpc>
              <a:defRPr cap="all" baseline="0"/>
            </a:lvl1pPr>
          </a:lstStyle>
          <a:p>
            <a:r>
              <a:rPr lang="de-DE" dirty="0"/>
              <a:t>Bild großflächig</a:t>
            </a:r>
            <a:endParaRPr lang="de-AT" dirty="0"/>
          </a:p>
        </p:txBody>
      </p:sp>
      <p:sp>
        <p:nvSpPr>
          <p:cNvPr id="16" name="Textplatzhalter 2"/>
          <p:cNvSpPr>
            <a:spLocks noGrp="1"/>
          </p:cNvSpPr>
          <p:nvPr>
            <p:ph type="body" sz="quarter" idx="10" hasCustomPrompt="1"/>
          </p:nvPr>
        </p:nvSpPr>
        <p:spPr>
          <a:xfrm>
            <a:off x="233363" y="954464"/>
            <a:ext cx="6498877" cy="328236"/>
          </a:xfrm>
        </p:spPr>
        <p:txBody>
          <a:bodyPr>
            <a:noAutofit/>
          </a:bodyPr>
          <a:lstStyle>
            <a:lvl1pPr>
              <a:defRPr sz="1800" b="0" cap="all" baseline="0"/>
            </a:lvl1pPr>
          </a:lstStyle>
          <a:p>
            <a:pPr lvl="0"/>
            <a:r>
              <a:rPr lang="de-DE" dirty="0"/>
              <a:t>Untertitel</a:t>
            </a:r>
            <a:endParaRPr lang="de-AT" dirty="0"/>
          </a:p>
        </p:txBody>
      </p:sp>
      <p:sp>
        <p:nvSpPr>
          <p:cNvPr id="9" name="Inhaltsplatzhalter 3"/>
          <p:cNvSpPr>
            <a:spLocks noGrp="1"/>
          </p:cNvSpPr>
          <p:nvPr>
            <p:ph sz="half" idx="2" hasCustomPrompt="1"/>
          </p:nvPr>
        </p:nvSpPr>
        <p:spPr>
          <a:xfrm>
            <a:off x="242738" y="1991879"/>
            <a:ext cx="8649742" cy="4317441"/>
          </a:xfrm>
        </p:spPr>
        <p:txBody>
          <a:bodyPr/>
          <a:lstStyle>
            <a:lvl1pPr>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Bild einfügen und linksbündig ausrichten</a:t>
            </a:r>
          </a:p>
        </p:txBody>
      </p:sp>
      <p:pic>
        <p:nvPicPr>
          <p:cNvPr id="2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V="1">
            <a:off x="177283" y="6484634"/>
            <a:ext cx="65455" cy="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Fußzeilenplatzhalter 1"/>
          <p:cNvSpPr>
            <a:spLocks noGrp="1"/>
          </p:cNvSpPr>
          <p:nvPr>
            <p:ph type="ftr" sz="quarter" idx="3"/>
          </p:nvPr>
        </p:nvSpPr>
        <p:spPr>
          <a:xfrm>
            <a:off x="339879" y="6414029"/>
            <a:ext cx="5432404" cy="215575"/>
          </a:xfrm>
          <a:prstGeom prst="rect">
            <a:avLst/>
          </a:prstGeom>
        </p:spPr>
        <p:txBody>
          <a:bodyPr vert="horz" lIns="0" tIns="0" rIns="91440" bIns="0" rtlCol="0" anchor="ctr"/>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solidFill>
                  <a:srgbClr val="BC091B"/>
                </a:solidFill>
              </a:rPr>
              <a:t>Einfügen über "Kopf- und Fußzeile"</a:t>
            </a:r>
            <a:endParaRPr lang="de-AT" dirty="0">
              <a:solidFill>
                <a:srgbClr val="BC091B"/>
              </a:solidFill>
            </a:endParaRPr>
          </a:p>
        </p:txBody>
      </p:sp>
    </p:spTree>
    <p:extLst>
      <p:ext uri="{BB962C8B-B14F-4D97-AF65-F5344CB8AC3E}">
        <p14:creationId xmlns:p14="http://schemas.microsoft.com/office/powerpoint/2010/main" val="187672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42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platzhalter 2"/>
          <p:cNvSpPr>
            <a:spLocks noGrp="1"/>
          </p:cNvSpPr>
          <p:nvPr>
            <p:ph type="title"/>
          </p:nvPr>
        </p:nvSpPr>
        <p:spPr>
          <a:xfrm>
            <a:off x="251520" y="282789"/>
            <a:ext cx="6912768" cy="987318"/>
          </a:xfrm>
          <a:prstGeom prst="rect">
            <a:avLst/>
          </a:prstGeom>
        </p:spPr>
        <p:txBody>
          <a:bodyPr vert="horz" lIns="0" tIns="0" rIns="0" bIns="45720" rtlCol="0" anchor="ctr">
            <a:normAutofit/>
          </a:bodyPr>
          <a:lstStyle/>
          <a:p>
            <a:r>
              <a:rPr lang="de-DE" dirty="0"/>
              <a:t>TITELMASTERFORMAT</a:t>
            </a:r>
            <a:endParaRPr lang="de-AT" dirty="0"/>
          </a:p>
        </p:txBody>
      </p:sp>
      <p:sp>
        <p:nvSpPr>
          <p:cNvPr id="4" name="Textplatzhalter 3"/>
          <p:cNvSpPr>
            <a:spLocks noGrp="1"/>
          </p:cNvSpPr>
          <p:nvPr>
            <p:ph type="body" idx="1"/>
          </p:nvPr>
        </p:nvSpPr>
        <p:spPr>
          <a:xfrm>
            <a:off x="251520" y="1772816"/>
            <a:ext cx="8663880" cy="4525963"/>
          </a:xfrm>
          <a:prstGeom prst="rect">
            <a:avLst/>
          </a:prstGeom>
        </p:spPr>
        <p:txBody>
          <a:bodyPr vert="horz" lIns="0" tIns="45720" rIns="0" bIns="45720" rtlCol="0">
            <a:normAutofit/>
          </a:bodyPr>
          <a:lstStyle/>
          <a:p>
            <a:pPr lvl="0"/>
            <a:endParaRPr lang="de-AT" dirty="0"/>
          </a:p>
        </p:txBody>
      </p:sp>
      <p:sp>
        <p:nvSpPr>
          <p:cNvPr id="10" name="Fußzeilenplatzhalter 1"/>
          <p:cNvSpPr>
            <a:spLocks noGrp="1"/>
          </p:cNvSpPr>
          <p:nvPr>
            <p:ph type="ftr" sz="quarter" idx="3"/>
          </p:nvPr>
        </p:nvSpPr>
        <p:spPr>
          <a:xfrm>
            <a:off x="252418" y="6414029"/>
            <a:ext cx="5432404" cy="215575"/>
          </a:xfrm>
          <a:prstGeom prst="rect">
            <a:avLst/>
          </a:prstGeom>
        </p:spPr>
        <p:txBody>
          <a:bodyPr vert="horz" lIns="0" tIns="0" rIns="91440" bIns="0" rtlCol="0" anchor="ctr"/>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solidFill>
                  <a:srgbClr val="BC091B"/>
                </a:solidFill>
              </a:rPr>
              <a:t>Einfügen über "Kopf- und Fußzeile"</a:t>
            </a:r>
            <a:endParaRPr lang="de-AT" dirty="0">
              <a:solidFill>
                <a:srgbClr val="BC091B"/>
              </a:solidFill>
            </a:endParaRPr>
          </a:p>
        </p:txBody>
      </p:sp>
    </p:spTree>
    <p:extLst>
      <p:ext uri="{BB962C8B-B14F-4D97-AF65-F5344CB8AC3E}">
        <p14:creationId xmlns:p14="http://schemas.microsoft.com/office/powerpoint/2010/main" val="269626186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2" r:id="rId4"/>
    <p:sldLayoutId id="2147483657" r:id="rId5"/>
    <p:sldLayoutId id="2147483654" r:id="rId6"/>
    <p:sldLayoutId id="2147483655" r:id="rId7"/>
    <p:sldLayoutId id="2147483656" r:id="rId8"/>
    <p:sldLayoutId id="2147483658" r:id="rId9"/>
  </p:sldLayoutIdLst>
  <p:hf sldNum="0" hdr="0" ftr="0" dt="0"/>
  <p:txStyles>
    <p:titleStyle>
      <a:lvl1pPr algn="l" defTabSz="914400" rtl="0" eaLnBrk="1" latinLnBrk="0" hangingPunct="1">
        <a:spcBef>
          <a:spcPct val="0"/>
        </a:spcBef>
        <a:buNone/>
        <a:defRPr sz="2550" b="1" kern="120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spcBef>
          <a:spcPct val="20000"/>
        </a:spcBef>
        <a:buFontTx/>
        <a:buNone/>
        <a:defRPr sz="1600" kern="1200">
          <a:solidFill>
            <a:srgbClr val="646567"/>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CD2BDD8-E89F-4247-8470-890C41EB082C}"/>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BC7ED5C5-628D-4FB2-825B-3AA717A89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05" y="-127071"/>
            <a:ext cx="9404958" cy="6999270"/>
          </a:xfrm>
          <a:prstGeom prst="rect">
            <a:avLst/>
          </a:prstGeom>
        </p:spPr>
      </p:pic>
      <p:sp>
        <p:nvSpPr>
          <p:cNvPr id="15" name="Rechteck 14">
            <a:extLst>
              <a:ext uri="{FF2B5EF4-FFF2-40B4-BE49-F238E27FC236}">
                <a16:creationId xmlns:a16="http://schemas.microsoft.com/office/drawing/2014/main" id="{73F20352-E1F3-4C5C-B333-C271815CE12F}"/>
              </a:ext>
            </a:extLst>
          </p:cNvPr>
          <p:cNvSpPr/>
          <p:nvPr/>
        </p:nvSpPr>
        <p:spPr>
          <a:xfrm rot="10800000">
            <a:off x="-47205" y="-1038226"/>
            <a:ext cx="9404958" cy="7910425"/>
          </a:xfrm>
          <a:prstGeom prst="rect">
            <a:avLst/>
          </a:prstGeom>
          <a:gradFill>
            <a:gsLst>
              <a:gs pos="4000">
                <a:schemeClr val="accent1">
                  <a:lumMod val="0"/>
                  <a:lumOff val="100000"/>
                  <a:alpha val="86000"/>
                </a:schemeClr>
              </a:gs>
              <a:gs pos="50000">
                <a:schemeClr val="bg1">
                  <a:alpha val="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251520" y="6244999"/>
            <a:ext cx="6480720" cy="763577"/>
          </a:xfrm>
        </p:spPr>
        <p:txBody>
          <a:bodyPr>
            <a:normAutofit/>
          </a:bodyPr>
          <a:lstStyle/>
          <a:p>
            <a:r>
              <a:rPr lang="de-DE" sz="1600" b="0" dirty="0"/>
              <a:t>SOZIALBAROMETER WOHNEN 2024</a:t>
            </a:r>
            <a:endParaRPr lang="de-AT" sz="1600" b="0" dirty="0"/>
          </a:p>
        </p:txBody>
      </p:sp>
      <p:sp>
        <p:nvSpPr>
          <p:cNvPr id="3" name="Textplatzhalter 2"/>
          <p:cNvSpPr>
            <a:spLocks noGrp="1"/>
          </p:cNvSpPr>
          <p:nvPr>
            <p:ph type="body" sz="quarter" idx="10"/>
          </p:nvPr>
        </p:nvSpPr>
        <p:spPr>
          <a:xfrm>
            <a:off x="251132" y="5013741"/>
            <a:ext cx="9001388" cy="920914"/>
          </a:xfrm>
        </p:spPr>
        <p:txBody>
          <a:bodyPr/>
          <a:lstStyle/>
          <a:p>
            <a:pPr>
              <a:lnSpc>
                <a:spcPts val="3600"/>
              </a:lnSpc>
            </a:pPr>
            <a:r>
              <a:rPr lang="de-DE" sz="4000" b="1" dirty="0">
                <a:solidFill>
                  <a:schemeClr val="tx1"/>
                </a:solidFill>
              </a:rPr>
              <a:t>MEHRHEIT SORGT SICH UM LEISTBARKEIT DES WOHNENS</a:t>
            </a:r>
            <a:endParaRPr lang="de-AT" sz="2600" b="1" dirty="0">
              <a:solidFill>
                <a:schemeClr val="tx1"/>
              </a:solidFill>
            </a:endParaRPr>
          </a:p>
        </p:txBody>
      </p:sp>
      <p:pic>
        <p:nvPicPr>
          <p:cNvPr id="17" name="Grafik 16">
            <a:extLst>
              <a:ext uri="{FF2B5EF4-FFF2-40B4-BE49-F238E27FC236}">
                <a16:creationId xmlns:a16="http://schemas.microsoft.com/office/drawing/2014/main" id="{8E8DB69C-4ED0-4535-82D9-2AB465AEE3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1847" y="260648"/>
            <a:ext cx="2592361" cy="485211"/>
          </a:xfrm>
          <a:prstGeom prst="rect">
            <a:avLst/>
          </a:prstGeom>
        </p:spPr>
      </p:pic>
      <p:sp>
        <p:nvSpPr>
          <p:cNvPr id="4" name="Rechteck 3">
            <a:extLst>
              <a:ext uri="{FF2B5EF4-FFF2-40B4-BE49-F238E27FC236}">
                <a16:creationId xmlns:a16="http://schemas.microsoft.com/office/drawing/2014/main" id="{55FCFE79-C38B-499B-906A-12888978446E}"/>
              </a:ext>
            </a:extLst>
          </p:cNvPr>
          <p:cNvSpPr/>
          <p:nvPr/>
        </p:nvSpPr>
        <p:spPr>
          <a:xfrm>
            <a:off x="7217286" y="6527143"/>
            <a:ext cx="1822935" cy="215444"/>
          </a:xfrm>
          <a:prstGeom prst="rect">
            <a:avLst/>
          </a:prstGeom>
        </p:spPr>
        <p:txBody>
          <a:bodyPr wrap="none">
            <a:spAutoFit/>
          </a:bodyPr>
          <a:lstStyle/>
          <a:p>
            <a:r>
              <a:rPr lang="de-DE" sz="800" dirty="0">
                <a:solidFill>
                  <a:schemeClr val="bg1">
                    <a:lumMod val="50000"/>
                  </a:schemeClr>
                </a:solidFill>
              </a:rPr>
              <a:t>© stock.adobe.com_marja4782</a:t>
            </a:r>
          </a:p>
        </p:txBody>
      </p:sp>
    </p:spTree>
    <p:extLst>
      <p:ext uri="{BB962C8B-B14F-4D97-AF65-F5344CB8AC3E}">
        <p14:creationId xmlns:p14="http://schemas.microsoft.com/office/powerpoint/2010/main" val="45054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2DF9BF84-8611-4AE7-9B21-272FCF400AA1}"/>
              </a:ext>
            </a:extLst>
          </p:cNvPr>
          <p:cNvSpPr/>
          <p:nvPr/>
        </p:nvSpPr>
        <p:spPr>
          <a:xfrm>
            <a:off x="251520" y="3024131"/>
            <a:ext cx="4250554" cy="2169825"/>
          </a:xfrm>
          <a:prstGeom prst="rect">
            <a:avLst/>
          </a:prstGeom>
        </p:spPr>
        <p:txBody>
          <a:bodyPr wrap="square">
            <a:spAutoFit/>
          </a:bodyPr>
          <a:lstStyle/>
          <a:p>
            <a:pPr marL="171450" indent="-171450">
              <a:lnSpc>
                <a:spcPts val="1400"/>
              </a:lnSpc>
              <a:spcAft>
                <a:spcPts val="1200"/>
              </a:spcAft>
              <a:buClr>
                <a:schemeClr val="tx1"/>
              </a:buClr>
              <a:buFont typeface="Wingdings" panose="05000000000000000000" pitchFamily="2" charset="2"/>
              <a:buChar char="§"/>
            </a:pPr>
            <a:r>
              <a:rPr lang="de-DE" sz="1200" dirty="0">
                <a:solidFill>
                  <a:schemeClr val="bg1">
                    <a:lumMod val="50000"/>
                  </a:schemeClr>
                </a:solidFill>
              </a:rPr>
              <a:t> Ich mache mir Sorgen, dass ich mir in Zukunft das Wohnen nicht mehr leisten kann.</a:t>
            </a:r>
          </a:p>
          <a:p>
            <a:pPr marL="171450" indent="-171450">
              <a:lnSpc>
                <a:spcPts val="1400"/>
              </a:lnSpc>
              <a:spcAft>
                <a:spcPts val="1200"/>
              </a:spcAft>
              <a:buClr>
                <a:schemeClr val="tx1"/>
              </a:buClr>
              <a:buFont typeface="Wingdings" panose="05000000000000000000" pitchFamily="2" charset="2"/>
              <a:buChar char="§"/>
            </a:pPr>
            <a:r>
              <a:rPr lang="de-DE" sz="1200" dirty="0">
                <a:solidFill>
                  <a:schemeClr val="bg1">
                    <a:lumMod val="50000"/>
                  </a:schemeClr>
                </a:solidFill>
              </a:rPr>
              <a:t>Der Staat sollte wieder mehr leistbaren, sozialen Wohnraum schaffen.</a:t>
            </a:r>
          </a:p>
          <a:p>
            <a:pPr marL="171450" indent="-171450">
              <a:lnSpc>
                <a:spcPts val="1400"/>
              </a:lnSpc>
              <a:spcAft>
                <a:spcPts val="1200"/>
              </a:spcAft>
              <a:buClr>
                <a:schemeClr val="tx1"/>
              </a:buClr>
              <a:buFont typeface="Wingdings" panose="05000000000000000000" pitchFamily="2" charset="2"/>
              <a:buChar char="§"/>
            </a:pPr>
            <a:r>
              <a:rPr lang="de-DE" sz="1200" dirty="0">
                <a:solidFill>
                  <a:schemeClr val="bg1">
                    <a:lumMod val="50000"/>
                  </a:schemeClr>
                </a:solidFill>
              </a:rPr>
              <a:t>Die Regierung sollte einen dauerhaften Mietpreisdeckel einführen, damit wohnen leistbar ist. </a:t>
            </a:r>
          </a:p>
          <a:p>
            <a:pPr marL="171450" indent="-171450">
              <a:lnSpc>
                <a:spcPts val="1400"/>
              </a:lnSpc>
              <a:spcAft>
                <a:spcPts val="1200"/>
              </a:spcAft>
              <a:buClr>
                <a:schemeClr val="tx1"/>
              </a:buClr>
              <a:buFont typeface="Wingdings" panose="05000000000000000000" pitchFamily="2" charset="2"/>
              <a:buChar char="§"/>
            </a:pPr>
            <a:r>
              <a:rPr lang="de-DE" sz="1200" dirty="0">
                <a:solidFill>
                  <a:schemeClr val="bg1">
                    <a:lumMod val="50000"/>
                  </a:schemeClr>
                </a:solidFill>
              </a:rPr>
              <a:t>Leistbares Wohnen spielt bei meiner </a:t>
            </a:r>
            <a:r>
              <a:rPr lang="de-DE" sz="1200" dirty="0" err="1">
                <a:solidFill>
                  <a:schemeClr val="bg1">
                    <a:lumMod val="50000"/>
                  </a:schemeClr>
                </a:solidFill>
              </a:rPr>
              <a:t>Wahlent</a:t>
            </a:r>
            <a:r>
              <a:rPr lang="de-DE" sz="1200" dirty="0">
                <a:solidFill>
                  <a:schemeClr val="bg1">
                    <a:lumMod val="50000"/>
                  </a:schemeClr>
                </a:solidFill>
              </a:rPr>
              <a:t>- </a:t>
            </a:r>
            <a:r>
              <a:rPr lang="de-DE" sz="1200" dirty="0" err="1">
                <a:solidFill>
                  <a:schemeClr val="bg1">
                    <a:lumMod val="50000"/>
                  </a:schemeClr>
                </a:solidFill>
              </a:rPr>
              <a:t>scheidung</a:t>
            </a:r>
            <a:r>
              <a:rPr lang="de-DE" sz="1200" dirty="0">
                <a:solidFill>
                  <a:schemeClr val="bg1">
                    <a:lumMod val="50000"/>
                  </a:schemeClr>
                </a:solidFill>
              </a:rPr>
              <a:t> eine wichtige Rolle.</a:t>
            </a:r>
          </a:p>
        </p:txBody>
      </p:sp>
      <p:pic>
        <p:nvPicPr>
          <p:cNvPr id="3" name="Grafik 2">
            <a:extLst>
              <a:ext uri="{FF2B5EF4-FFF2-40B4-BE49-F238E27FC236}">
                <a16:creationId xmlns:a16="http://schemas.microsoft.com/office/drawing/2014/main" id="{4AD20E45-7916-4FBB-A4EF-979830E15E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332656"/>
            <a:ext cx="1923605" cy="360040"/>
          </a:xfrm>
          <a:prstGeom prst="rect">
            <a:avLst/>
          </a:prstGeom>
        </p:spPr>
      </p:pic>
      <p:sp>
        <p:nvSpPr>
          <p:cNvPr id="2" name="Rechteck 1">
            <a:extLst>
              <a:ext uri="{FF2B5EF4-FFF2-40B4-BE49-F238E27FC236}">
                <a16:creationId xmlns:a16="http://schemas.microsoft.com/office/drawing/2014/main" id="{24163CF2-C004-4938-A9D0-6DA7D44CB30E}"/>
              </a:ext>
            </a:extLst>
          </p:cNvPr>
          <p:cNvSpPr/>
          <p:nvPr/>
        </p:nvSpPr>
        <p:spPr>
          <a:xfrm>
            <a:off x="282936" y="6402233"/>
            <a:ext cx="8861064" cy="400110"/>
          </a:xfrm>
          <a:prstGeom prst="rect">
            <a:avLst/>
          </a:prstGeom>
        </p:spPr>
        <p:txBody>
          <a:bodyPr wrap="square">
            <a:spAutoFit/>
          </a:bodyPr>
          <a:lstStyle/>
          <a:p>
            <a:pPr>
              <a:spcAft>
                <a:spcPts val="0"/>
              </a:spcAft>
            </a:pPr>
            <a:r>
              <a:rPr lang="de-DE" sz="1000" dirty="0">
                <a:solidFill>
                  <a:srgbClr val="646567"/>
                </a:solidFill>
              </a:rPr>
              <a:t>Quelle: </a:t>
            </a:r>
            <a:r>
              <a:rPr lang="de-DE" sz="1000" dirty="0" err="1">
                <a:solidFill>
                  <a:srgbClr val="646567"/>
                </a:solidFill>
              </a:rPr>
              <a:t>Foresight</a:t>
            </a:r>
            <a:r>
              <a:rPr lang="de-DE" sz="1000" dirty="0">
                <a:solidFill>
                  <a:srgbClr val="646567"/>
                </a:solidFill>
              </a:rPr>
              <a:t>, </a:t>
            </a:r>
            <a:r>
              <a:rPr lang="de-DE" sz="1000" dirty="0">
                <a:solidFill>
                  <a:schemeClr val="bg1">
                    <a:lumMod val="50000"/>
                  </a:schemeClr>
                </a:solidFill>
              </a:rPr>
              <a:t>Abweichungen von Sollwerten (z.B. 99 % oder 101 % statt 100 %) </a:t>
            </a:r>
            <a:br>
              <a:rPr lang="de-DE" sz="1000" dirty="0">
                <a:solidFill>
                  <a:schemeClr val="bg1">
                    <a:lumMod val="50000"/>
                  </a:schemeClr>
                </a:solidFill>
              </a:rPr>
            </a:br>
            <a:r>
              <a:rPr lang="de-DE" sz="1000" dirty="0">
                <a:solidFill>
                  <a:schemeClr val="bg1">
                    <a:lumMod val="50000"/>
                  </a:schemeClr>
                </a:solidFill>
              </a:rPr>
              <a:t>sind auf Rundungseffekte zurückzuführen.</a:t>
            </a:r>
          </a:p>
        </p:txBody>
      </p:sp>
      <p:sp>
        <p:nvSpPr>
          <p:cNvPr id="6" name="Rechteck 5">
            <a:extLst>
              <a:ext uri="{FF2B5EF4-FFF2-40B4-BE49-F238E27FC236}">
                <a16:creationId xmlns:a16="http://schemas.microsoft.com/office/drawing/2014/main" id="{4CC3B214-E195-4884-A8D7-FE7300035F59}"/>
              </a:ext>
            </a:extLst>
          </p:cNvPr>
          <p:cNvSpPr/>
          <p:nvPr/>
        </p:nvSpPr>
        <p:spPr>
          <a:xfrm flipV="1">
            <a:off x="520133" y="2395942"/>
            <a:ext cx="159792" cy="159792"/>
          </a:xfrm>
          <a:prstGeom prst="rect">
            <a:avLst/>
          </a:prstGeom>
          <a:solidFill>
            <a:srgbClr val="35A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65A2F95A-5927-43D3-A430-AF41331A8C14}"/>
              </a:ext>
            </a:extLst>
          </p:cNvPr>
          <p:cNvSpPr/>
          <p:nvPr/>
        </p:nvSpPr>
        <p:spPr>
          <a:xfrm>
            <a:off x="679925" y="2348880"/>
            <a:ext cx="351215" cy="253916"/>
          </a:xfrm>
          <a:prstGeom prst="rect">
            <a:avLst/>
          </a:prstGeom>
        </p:spPr>
        <p:txBody>
          <a:bodyPr wrap="square">
            <a:spAutoFit/>
          </a:bodyPr>
          <a:lstStyle/>
          <a:p>
            <a:r>
              <a:rPr lang="de-DE" sz="1050" dirty="0">
                <a:solidFill>
                  <a:srgbClr val="35AA6C"/>
                </a:solidFill>
                <a:latin typeface="Arial" panose="020B0604020202020204" pitchFamily="34" charset="0"/>
              </a:rPr>
              <a:t>Ja</a:t>
            </a:r>
            <a:endParaRPr lang="de-DE" sz="1050" dirty="0">
              <a:solidFill>
                <a:srgbClr val="35AA6C"/>
              </a:solidFill>
            </a:endParaRPr>
          </a:p>
        </p:txBody>
      </p:sp>
      <p:sp>
        <p:nvSpPr>
          <p:cNvPr id="8" name="Rechteck 7">
            <a:extLst>
              <a:ext uri="{FF2B5EF4-FFF2-40B4-BE49-F238E27FC236}">
                <a16:creationId xmlns:a16="http://schemas.microsoft.com/office/drawing/2014/main" id="{0481DFA4-E366-4FAE-8677-CB627D5EC5C6}"/>
              </a:ext>
            </a:extLst>
          </p:cNvPr>
          <p:cNvSpPr/>
          <p:nvPr/>
        </p:nvSpPr>
        <p:spPr>
          <a:xfrm flipV="1">
            <a:off x="1675904" y="2395942"/>
            <a:ext cx="159792" cy="159792"/>
          </a:xfrm>
          <a:prstGeom prst="rect">
            <a:avLst/>
          </a:prstGeom>
          <a:solidFill>
            <a:srgbClr val="35AA6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A1844842-80FE-4554-B5BB-14843057B83C}"/>
              </a:ext>
            </a:extLst>
          </p:cNvPr>
          <p:cNvSpPr/>
          <p:nvPr/>
        </p:nvSpPr>
        <p:spPr>
          <a:xfrm>
            <a:off x="1835696" y="2348880"/>
            <a:ext cx="644764" cy="253916"/>
          </a:xfrm>
          <a:prstGeom prst="rect">
            <a:avLst/>
          </a:prstGeom>
        </p:spPr>
        <p:txBody>
          <a:bodyPr wrap="square">
            <a:spAutoFit/>
          </a:bodyPr>
          <a:lstStyle/>
          <a:p>
            <a:r>
              <a:rPr lang="de-DE" sz="1050" dirty="0">
                <a:solidFill>
                  <a:srgbClr val="35AA6C">
                    <a:alpha val="80000"/>
                  </a:srgbClr>
                </a:solidFill>
                <a:latin typeface="Arial" panose="020B0604020202020204" pitchFamily="34" charset="0"/>
              </a:rPr>
              <a:t>Eher ja</a:t>
            </a:r>
            <a:endParaRPr lang="de-DE" sz="1050" dirty="0">
              <a:solidFill>
                <a:srgbClr val="35AA6C">
                  <a:alpha val="80000"/>
                </a:srgbClr>
              </a:solidFill>
            </a:endParaRPr>
          </a:p>
        </p:txBody>
      </p:sp>
      <p:sp>
        <p:nvSpPr>
          <p:cNvPr id="10" name="Rechteck 9">
            <a:extLst>
              <a:ext uri="{FF2B5EF4-FFF2-40B4-BE49-F238E27FC236}">
                <a16:creationId xmlns:a16="http://schemas.microsoft.com/office/drawing/2014/main" id="{897D84FC-380E-439F-AE47-B25E3459DB1F}"/>
              </a:ext>
            </a:extLst>
          </p:cNvPr>
          <p:cNvSpPr/>
          <p:nvPr/>
        </p:nvSpPr>
        <p:spPr>
          <a:xfrm flipV="1">
            <a:off x="3260080" y="2395942"/>
            <a:ext cx="159792" cy="159792"/>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1" name="Rechteck 10">
            <a:extLst>
              <a:ext uri="{FF2B5EF4-FFF2-40B4-BE49-F238E27FC236}">
                <a16:creationId xmlns:a16="http://schemas.microsoft.com/office/drawing/2014/main" id="{7EA1A3B9-E3BD-4A9D-964F-9DED74D07DB8}"/>
              </a:ext>
            </a:extLst>
          </p:cNvPr>
          <p:cNvSpPr/>
          <p:nvPr/>
        </p:nvSpPr>
        <p:spPr>
          <a:xfrm>
            <a:off x="3419872" y="2348880"/>
            <a:ext cx="644764" cy="253916"/>
          </a:xfrm>
          <a:prstGeom prst="rect">
            <a:avLst/>
          </a:prstGeom>
        </p:spPr>
        <p:txBody>
          <a:bodyPr wrap="square">
            <a:spAutoFit/>
          </a:bodyPr>
          <a:lstStyle/>
          <a:p>
            <a:r>
              <a:rPr lang="de-DE" sz="1050" dirty="0">
                <a:solidFill>
                  <a:schemeClr val="tx1">
                    <a:alpha val="80000"/>
                  </a:schemeClr>
                </a:solidFill>
                <a:latin typeface="Arial" panose="020B0604020202020204" pitchFamily="34" charset="0"/>
              </a:rPr>
              <a:t>Eher ja</a:t>
            </a:r>
            <a:endParaRPr lang="de-DE" sz="1050" dirty="0">
              <a:solidFill>
                <a:schemeClr val="tx1">
                  <a:alpha val="80000"/>
                </a:schemeClr>
              </a:solidFill>
            </a:endParaRPr>
          </a:p>
        </p:txBody>
      </p:sp>
      <p:sp>
        <p:nvSpPr>
          <p:cNvPr id="13" name="Rechteck 12">
            <a:extLst>
              <a:ext uri="{FF2B5EF4-FFF2-40B4-BE49-F238E27FC236}">
                <a16:creationId xmlns:a16="http://schemas.microsoft.com/office/drawing/2014/main" id="{9A36BBA2-82D0-49B5-8A0D-3426679E7C72}"/>
              </a:ext>
            </a:extLst>
          </p:cNvPr>
          <p:cNvSpPr/>
          <p:nvPr/>
        </p:nvSpPr>
        <p:spPr>
          <a:xfrm flipV="1">
            <a:off x="4507126" y="2395942"/>
            <a:ext cx="159792" cy="159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Rechteck 13">
            <a:extLst>
              <a:ext uri="{FF2B5EF4-FFF2-40B4-BE49-F238E27FC236}">
                <a16:creationId xmlns:a16="http://schemas.microsoft.com/office/drawing/2014/main" id="{58D735B9-B183-40B3-B640-69B9B3F3D170}"/>
              </a:ext>
            </a:extLst>
          </p:cNvPr>
          <p:cNvSpPr/>
          <p:nvPr/>
        </p:nvSpPr>
        <p:spPr>
          <a:xfrm>
            <a:off x="4666918" y="2348880"/>
            <a:ext cx="644764" cy="253916"/>
          </a:xfrm>
          <a:prstGeom prst="rect">
            <a:avLst/>
          </a:prstGeom>
        </p:spPr>
        <p:txBody>
          <a:bodyPr wrap="square">
            <a:spAutoFit/>
          </a:bodyPr>
          <a:lstStyle/>
          <a:p>
            <a:r>
              <a:rPr lang="de-DE" sz="1050" dirty="0">
                <a:latin typeface="Arial" panose="020B0604020202020204" pitchFamily="34" charset="0"/>
              </a:rPr>
              <a:t>Ja</a:t>
            </a:r>
            <a:endParaRPr lang="de-DE" sz="1050" dirty="0"/>
          </a:p>
        </p:txBody>
      </p:sp>
      <p:sp>
        <p:nvSpPr>
          <p:cNvPr id="15" name="Rechteck 14">
            <a:extLst>
              <a:ext uri="{FF2B5EF4-FFF2-40B4-BE49-F238E27FC236}">
                <a16:creationId xmlns:a16="http://schemas.microsoft.com/office/drawing/2014/main" id="{0AFC3A36-D023-4DAF-B61A-7F74D88EAA2A}"/>
              </a:ext>
            </a:extLst>
          </p:cNvPr>
          <p:cNvSpPr/>
          <p:nvPr/>
        </p:nvSpPr>
        <p:spPr>
          <a:xfrm flipV="1">
            <a:off x="5893852" y="2395942"/>
            <a:ext cx="159792" cy="15979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lumMod val="50000"/>
                </a:schemeClr>
              </a:solidFill>
            </a:endParaRPr>
          </a:p>
        </p:txBody>
      </p:sp>
      <p:sp>
        <p:nvSpPr>
          <p:cNvPr id="16" name="Rechteck 15">
            <a:extLst>
              <a:ext uri="{FF2B5EF4-FFF2-40B4-BE49-F238E27FC236}">
                <a16:creationId xmlns:a16="http://schemas.microsoft.com/office/drawing/2014/main" id="{BB0E15A6-582B-4F84-8795-4CF1C61D6C93}"/>
              </a:ext>
            </a:extLst>
          </p:cNvPr>
          <p:cNvSpPr/>
          <p:nvPr/>
        </p:nvSpPr>
        <p:spPr>
          <a:xfrm>
            <a:off x="6053644" y="2348880"/>
            <a:ext cx="644764" cy="253916"/>
          </a:xfrm>
          <a:prstGeom prst="rect">
            <a:avLst/>
          </a:prstGeom>
        </p:spPr>
        <p:txBody>
          <a:bodyPr wrap="square">
            <a:spAutoFit/>
          </a:bodyPr>
          <a:lstStyle/>
          <a:p>
            <a:r>
              <a:rPr lang="de-DE" sz="1050" dirty="0" err="1">
                <a:solidFill>
                  <a:schemeClr val="bg1">
                    <a:lumMod val="50000"/>
                  </a:schemeClr>
                </a:solidFill>
                <a:latin typeface="Arial" panose="020B0604020202020204" pitchFamily="34" charset="0"/>
              </a:rPr>
              <a:t>k.A</a:t>
            </a:r>
            <a:r>
              <a:rPr lang="de-DE" sz="1050" dirty="0">
                <a:solidFill>
                  <a:schemeClr val="bg1">
                    <a:lumMod val="50000"/>
                  </a:schemeClr>
                </a:solidFill>
                <a:latin typeface="Arial" panose="020B0604020202020204" pitchFamily="34" charset="0"/>
              </a:rPr>
              <a:t>.</a:t>
            </a:r>
            <a:endParaRPr lang="de-DE" sz="1050" dirty="0">
              <a:solidFill>
                <a:schemeClr val="bg1">
                  <a:lumMod val="50000"/>
                </a:schemeClr>
              </a:solidFill>
            </a:endParaRPr>
          </a:p>
        </p:txBody>
      </p:sp>
    </p:spTree>
    <p:extLst>
      <p:ext uri="{BB962C8B-B14F-4D97-AF65-F5344CB8AC3E}">
        <p14:creationId xmlns:p14="http://schemas.microsoft.com/office/powerpoint/2010/main" val="1712527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3FBD122-DCBF-4DC0-B78C-50FA7052E9C2}"/>
              </a:ext>
            </a:extLst>
          </p:cNvPr>
          <p:cNvSpPr>
            <a:spLocks noGrp="1"/>
          </p:cNvSpPr>
          <p:nvPr>
            <p:ph type="title"/>
          </p:nvPr>
        </p:nvSpPr>
        <p:spPr/>
        <p:txBody>
          <a:bodyPr/>
          <a:lstStyle/>
          <a:p>
            <a:r>
              <a:rPr lang="de-DE" cap="none" dirty="0"/>
              <a:t>Soziodemographische Daten</a:t>
            </a:r>
          </a:p>
        </p:txBody>
      </p:sp>
      <p:sp>
        <p:nvSpPr>
          <p:cNvPr id="12" name="Rechteck 11">
            <a:extLst>
              <a:ext uri="{FF2B5EF4-FFF2-40B4-BE49-F238E27FC236}">
                <a16:creationId xmlns:a16="http://schemas.microsoft.com/office/drawing/2014/main" id="{2DF9BF84-8611-4AE7-9B21-272FCF400AA1}"/>
              </a:ext>
            </a:extLst>
          </p:cNvPr>
          <p:cNvSpPr/>
          <p:nvPr/>
        </p:nvSpPr>
        <p:spPr>
          <a:xfrm>
            <a:off x="1115616" y="2325226"/>
            <a:ext cx="3096344" cy="531749"/>
          </a:xfrm>
          <a:prstGeom prst="rect">
            <a:avLst/>
          </a:prstGeom>
        </p:spPr>
        <p:txBody>
          <a:bodyPr wrap="square">
            <a:spAutoFit/>
          </a:bodyPr>
          <a:lstStyle/>
          <a:p>
            <a:pPr>
              <a:lnSpc>
                <a:spcPts val="1800"/>
              </a:lnSpc>
            </a:pPr>
            <a:r>
              <a:rPr lang="de-DE" sz="2000" b="1" baseline="30000" dirty="0">
                <a:solidFill>
                  <a:srgbClr val="BC1313"/>
                </a:solidFill>
                <a:latin typeface="+mj-lt"/>
              </a:rPr>
              <a:t>Befragt </a:t>
            </a:r>
            <a:r>
              <a:rPr lang="de-DE" sz="2000" baseline="30000" dirty="0">
                <a:solidFill>
                  <a:srgbClr val="BC1313"/>
                </a:solidFill>
                <a:latin typeface="+mj-lt"/>
              </a:rPr>
              <a:t>wurden </a:t>
            </a:r>
          </a:p>
          <a:p>
            <a:pPr>
              <a:lnSpc>
                <a:spcPts val="1800"/>
              </a:lnSpc>
            </a:pPr>
            <a:r>
              <a:rPr lang="de-DE" sz="2000" baseline="30000" dirty="0">
                <a:solidFill>
                  <a:srgbClr val="BC1313"/>
                </a:solidFill>
                <a:latin typeface="+mj-lt"/>
              </a:rPr>
              <a:t>Personen ab 15 Jahren</a:t>
            </a:r>
          </a:p>
        </p:txBody>
      </p:sp>
      <p:sp>
        <p:nvSpPr>
          <p:cNvPr id="7" name="Rechteck 6">
            <a:extLst>
              <a:ext uri="{FF2B5EF4-FFF2-40B4-BE49-F238E27FC236}">
                <a16:creationId xmlns:a16="http://schemas.microsoft.com/office/drawing/2014/main" id="{95575780-D26D-4B51-92BF-5022AA1B6187}"/>
              </a:ext>
            </a:extLst>
          </p:cNvPr>
          <p:cNvSpPr/>
          <p:nvPr/>
        </p:nvSpPr>
        <p:spPr>
          <a:xfrm>
            <a:off x="4427984" y="1868340"/>
            <a:ext cx="4250554" cy="1092607"/>
          </a:xfrm>
          <a:prstGeom prst="rect">
            <a:avLst/>
          </a:prstGeom>
        </p:spPr>
        <p:txBody>
          <a:bodyPr wrap="square">
            <a:spAutoFit/>
          </a:bodyPr>
          <a:lstStyle/>
          <a:p>
            <a:pPr>
              <a:lnSpc>
                <a:spcPts val="1200"/>
              </a:lnSpc>
              <a:spcAft>
                <a:spcPts val="600"/>
              </a:spcAft>
              <a:buClr>
                <a:schemeClr val="tx1"/>
              </a:buClr>
            </a:pPr>
            <a:r>
              <a:rPr lang="de-DE" sz="1000" dirty="0">
                <a:solidFill>
                  <a:schemeClr val="bg1">
                    <a:lumMod val="50000"/>
                  </a:schemeClr>
                </a:solidFill>
              </a:rPr>
              <a:t>Die Daten wurden gewichtet nach Alter, Geschlecht, Region, Wohnortgröße, Bildung, Personen im Haushalt und Berufstätigkeit. Somit entstehen aus diesen Daten repräsentative Aussagen über die österreichische Bevölkerung.</a:t>
            </a:r>
          </a:p>
          <a:p>
            <a:pPr>
              <a:lnSpc>
                <a:spcPts val="1200"/>
              </a:lnSpc>
              <a:spcAft>
                <a:spcPts val="600"/>
              </a:spcAft>
              <a:buClr>
                <a:schemeClr val="tx1"/>
              </a:buClr>
            </a:pPr>
            <a:r>
              <a:rPr lang="de-DE" sz="1000" dirty="0">
                <a:solidFill>
                  <a:schemeClr val="bg1">
                    <a:lumMod val="50000"/>
                  </a:schemeClr>
                </a:solidFill>
              </a:rPr>
              <a:t>Die maximale Schwankungsbreite für die dargestellten Ergebnisse liegt bei +/- 3,1%.</a:t>
            </a:r>
          </a:p>
        </p:txBody>
      </p:sp>
      <p:sp>
        <p:nvSpPr>
          <p:cNvPr id="11" name="Rechteck 10">
            <a:extLst>
              <a:ext uri="{FF2B5EF4-FFF2-40B4-BE49-F238E27FC236}">
                <a16:creationId xmlns:a16="http://schemas.microsoft.com/office/drawing/2014/main" id="{030B05F3-6613-4460-B05F-EAD0E8908DB6}"/>
              </a:ext>
            </a:extLst>
          </p:cNvPr>
          <p:cNvSpPr/>
          <p:nvPr/>
        </p:nvSpPr>
        <p:spPr>
          <a:xfrm>
            <a:off x="4788024" y="4510884"/>
            <a:ext cx="3096344" cy="361189"/>
          </a:xfrm>
          <a:prstGeom prst="rect">
            <a:avLst/>
          </a:prstGeom>
        </p:spPr>
        <p:txBody>
          <a:bodyPr wrap="square">
            <a:spAutoFit/>
          </a:bodyPr>
          <a:lstStyle/>
          <a:p>
            <a:pPr>
              <a:lnSpc>
                <a:spcPts val="1800"/>
              </a:lnSpc>
            </a:pPr>
            <a:r>
              <a:rPr lang="de-DE" sz="5400" b="1" baseline="30000" dirty="0">
                <a:solidFill>
                  <a:srgbClr val="BC1313"/>
                </a:solidFill>
                <a:latin typeface="+mj-lt"/>
              </a:rPr>
              <a:t>1.029</a:t>
            </a:r>
            <a:endParaRPr lang="de-DE" sz="5400" baseline="30000" dirty="0">
              <a:solidFill>
                <a:srgbClr val="BC1313"/>
              </a:solidFill>
              <a:latin typeface="+mj-lt"/>
            </a:endParaRPr>
          </a:p>
        </p:txBody>
      </p:sp>
      <p:sp>
        <p:nvSpPr>
          <p:cNvPr id="13" name="Rechteck 12">
            <a:extLst>
              <a:ext uri="{FF2B5EF4-FFF2-40B4-BE49-F238E27FC236}">
                <a16:creationId xmlns:a16="http://schemas.microsoft.com/office/drawing/2014/main" id="{D65D38FD-D05F-4715-A880-8868AFB90E4A}"/>
              </a:ext>
            </a:extLst>
          </p:cNvPr>
          <p:cNvSpPr/>
          <p:nvPr/>
        </p:nvSpPr>
        <p:spPr>
          <a:xfrm>
            <a:off x="4788024" y="4870907"/>
            <a:ext cx="2016224" cy="759054"/>
          </a:xfrm>
          <a:prstGeom prst="rect">
            <a:avLst/>
          </a:prstGeom>
        </p:spPr>
        <p:txBody>
          <a:bodyPr wrap="square">
            <a:spAutoFit/>
          </a:bodyPr>
          <a:lstStyle/>
          <a:p>
            <a:pPr>
              <a:lnSpc>
                <a:spcPts val="1800"/>
              </a:lnSpc>
            </a:pPr>
            <a:r>
              <a:rPr lang="de-DE" b="1" baseline="30000" dirty="0">
                <a:solidFill>
                  <a:srgbClr val="BC1313"/>
                </a:solidFill>
                <a:latin typeface="+mj-lt"/>
              </a:rPr>
              <a:t>Personen wurden mittels face-</a:t>
            </a:r>
            <a:r>
              <a:rPr lang="de-DE" b="1" baseline="30000" dirty="0" err="1">
                <a:solidFill>
                  <a:srgbClr val="BC1313"/>
                </a:solidFill>
                <a:latin typeface="+mj-lt"/>
              </a:rPr>
              <a:t>to</a:t>
            </a:r>
            <a:r>
              <a:rPr lang="de-DE" b="1" baseline="30000" dirty="0">
                <a:solidFill>
                  <a:srgbClr val="BC1313"/>
                </a:solidFill>
                <a:latin typeface="+mj-lt"/>
              </a:rPr>
              <a:t>-face Interviews befragt</a:t>
            </a:r>
            <a:endParaRPr lang="de-DE" baseline="30000" dirty="0">
              <a:solidFill>
                <a:srgbClr val="BC1313"/>
              </a:solidFill>
              <a:latin typeface="+mj-lt"/>
            </a:endParaRPr>
          </a:p>
        </p:txBody>
      </p:sp>
      <p:sp>
        <p:nvSpPr>
          <p:cNvPr id="14" name="Rechteck 13">
            <a:extLst>
              <a:ext uri="{FF2B5EF4-FFF2-40B4-BE49-F238E27FC236}">
                <a16:creationId xmlns:a16="http://schemas.microsoft.com/office/drawing/2014/main" id="{D635B5A9-E946-4E6D-8D84-05D7F61A80C1}"/>
              </a:ext>
            </a:extLst>
          </p:cNvPr>
          <p:cNvSpPr/>
          <p:nvPr/>
        </p:nvSpPr>
        <p:spPr>
          <a:xfrm>
            <a:off x="1115616" y="2914411"/>
            <a:ext cx="3096344" cy="531749"/>
          </a:xfrm>
          <a:prstGeom prst="rect">
            <a:avLst/>
          </a:prstGeom>
        </p:spPr>
        <p:txBody>
          <a:bodyPr wrap="square">
            <a:spAutoFit/>
          </a:bodyPr>
          <a:lstStyle/>
          <a:p>
            <a:pPr>
              <a:lnSpc>
                <a:spcPts val="1800"/>
              </a:lnSpc>
            </a:pPr>
            <a:r>
              <a:rPr lang="de-DE" sz="2000" b="1" baseline="30000" dirty="0">
                <a:solidFill>
                  <a:srgbClr val="BC1313"/>
                </a:solidFill>
                <a:latin typeface="+mj-lt"/>
              </a:rPr>
              <a:t>Zeitraum: </a:t>
            </a:r>
            <a:r>
              <a:rPr lang="de-DE" sz="2000" baseline="30000" dirty="0">
                <a:solidFill>
                  <a:srgbClr val="BC1313"/>
                </a:solidFill>
                <a:latin typeface="+mj-lt"/>
              </a:rPr>
              <a:t>02.08.2024 – 29.08.2024</a:t>
            </a:r>
          </a:p>
        </p:txBody>
      </p:sp>
      <p:pic>
        <p:nvPicPr>
          <p:cNvPr id="16" name="Grafik 15">
            <a:extLst>
              <a:ext uri="{FF2B5EF4-FFF2-40B4-BE49-F238E27FC236}">
                <a16:creationId xmlns:a16="http://schemas.microsoft.com/office/drawing/2014/main" id="{D46D3C82-F8B8-4E71-890A-788FBF1FC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667944"/>
            <a:ext cx="9144000" cy="6464401"/>
          </a:xfrm>
          <a:prstGeom prst="rect">
            <a:avLst/>
          </a:prstGeom>
        </p:spPr>
      </p:pic>
    </p:spTree>
    <p:extLst>
      <p:ext uri="{BB962C8B-B14F-4D97-AF65-F5344CB8AC3E}">
        <p14:creationId xmlns:p14="http://schemas.microsoft.com/office/powerpoint/2010/main" val="1765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9064C-6AC3-4526-BD93-EDD10AA478C1}"/>
              </a:ext>
            </a:extLst>
          </p:cNvPr>
          <p:cNvSpPr>
            <a:spLocks noGrp="1"/>
          </p:cNvSpPr>
          <p:nvPr>
            <p:ph type="title"/>
          </p:nvPr>
        </p:nvSpPr>
        <p:spPr>
          <a:xfrm>
            <a:off x="233750" y="667944"/>
            <a:ext cx="7290577" cy="888848"/>
          </a:xfrm>
        </p:spPr>
        <p:txBody>
          <a:bodyPr>
            <a:normAutofit/>
          </a:bodyPr>
          <a:lstStyle/>
          <a:p>
            <a:r>
              <a:rPr lang="de-DE" cap="none" dirty="0"/>
              <a:t>Einleitung</a:t>
            </a:r>
          </a:p>
        </p:txBody>
      </p:sp>
      <p:sp>
        <p:nvSpPr>
          <p:cNvPr id="5" name="Textplatzhalter 4">
            <a:extLst>
              <a:ext uri="{FF2B5EF4-FFF2-40B4-BE49-F238E27FC236}">
                <a16:creationId xmlns:a16="http://schemas.microsoft.com/office/drawing/2014/main" id="{E47771AD-47CF-4DDA-9B08-B1DA4DFF6021}"/>
              </a:ext>
            </a:extLst>
          </p:cNvPr>
          <p:cNvSpPr>
            <a:spLocks noGrp="1"/>
          </p:cNvSpPr>
          <p:nvPr>
            <p:ph type="body" sz="quarter" idx="11"/>
          </p:nvPr>
        </p:nvSpPr>
        <p:spPr>
          <a:xfrm>
            <a:off x="246856" y="1556792"/>
            <a:ext cx="8650287" cy="4968552"/>
          </a:xfrm>
        </p:spPr>
        <p:txBody>
          <a:bodyPr>
            <a:normAutofit/>
          </a:bodyPr>
          <a:lstStyle/>
          <a:p>
            <a:pPr marL="0" indent="0">
              <a:spcAft>
                <a:spcPts val="1200"/>
              </a:spcAft>
              <a:buNone/>
            </a:pPr>
            <a:r>
              <a:rPr lang="de-DE" dirty="0"/>
              <a:t>Die Volkshilfe entwickelt ihre sozialpolitischen Konzepte und Forderungen auf der Basis interner und externer Forschungsergebnisse, aus den Erfahrungen der täglichen Arbeit mit Betroffenen und aus ihrem Sozialbarometer. </a:t>
            </a:r>
          </a:p>
          <a:p>
            <a:pPr marL="0" indent="0">
              <a:spcAft>
                <a:spcPts val="1200"/>
              </a:spcAft>
              <a:buNone/>
            </a:pPr>
            <a:r>
              <a:rPr lang="de-DE" dirty="0"/>
              <a:t>Dabei werden regelmäßig repräsentative, österreichweite Befragungen durchgeführt, um genaue Informationen über die soziale Lage der Bevölkerung zu erhalten. </a:t>
            </a:r>
          </a:p>
          <a:p>
            <a:pPr marL="0" indent="0">
              <a:spcAft>
                <a:spcPts val="1200"/>
              </a:spcAft>
              <a:buNone/>
            </a:pPr>
            <a:r>
              <a:rPr lang="de-DE" dirty="0"/>
              <a:t>Im vorliegenden Sozialbarometer beantworten die Menschen in Österreich Fragen rund um das Thema Wohnen. </a:t>
            </a:r>
            <a:r>
              <a:rPr lang="de-AT" dirty="0"/>
              <a:t>Die Versorgung mit leistbarem Wohnraum ist eine wichtige staatliche Aufgabe. In den vergangenen Jahren wurde der soziale Wohnbau aber massiv zurückgedrängt, mit dramatischen Folgen für die Bevölkerung. Daher ist das Thema Wohnen i</a:t>
            </a:r>
            <a:r>
              <a:rPr lang="de-DE" dirty="0"/>
              <a:t>m Wahljahr 2024 eine sehr entscheidende Frage. </a:t>
            </a:r>
          </a:p>
          <a:p>
            <a:pPr marL="0" indent="0">
              <a:spcAft>
                <a:spcPts val="1200"/>
              </a:spcAft>
              <a:buNone/>
            </a:pPr>
            <a:endParaRPr lang="de-AT" dirty="0"/>
          </a:p>
          <a:p>
            <a:pPr marL="0" indent="0">
              <a:spcAft>
                <a:spcPts val="1200"/>
              </a:spcAft>
              <a:buNone/>
            </a:pPr>
            <a:endParaRPr lang="de-DE" dirty="0"/>
          </a:p>
        </p:txBody>
      </p:sp>
    </p:spTree>
    <p:extLst>
      <p:ext uri="{BB962C8B-B14F-4D97-AF65-F5344CB8AC3E}">
        <p14:creationId xmlns:p14="http://schemas.microsoft.com/office/powerpoint/2010/main" val="2809755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90500" y="714375"/>
          <a:ext cx="8953500" cy="3609975"/>
          <a:chOff x="190500" y="714375"/>
          <a:chExt cx="8953500" cy="3609975"/>
        </a:xfrm>
      </p:grpSpPr>
      <p:sp>
        <p:nvSpPr>
          <p:cNvPr id="6" name="Textfeld 5">
            <a:extLst>
              <a:ext uri="{FF2B5EF4-FFF2-40B4-BE49-F238E27FC236}">
                <a16:creationId xmlns:a16="http://schemas.microsoft.com/office/drawing/2014/main" id="{37D804C7-7936-48E8-9DD0-92E0817C0BDA}"/>
              </a:ext>
            </a:extLst>
          </p:cNvPr>
          <p:cNvSpPr txBox="1"/>
          <p:nvPr/>
        </p:nvSpPr>
        <p:spPr>
          <a:xfrm>
            <a:off x="179512" y="404664"/>
            <a:ext cx="9073008" cy="800219"/>
          </a:xfrm>
          <a:prstGeom prst="rect">
            <a:avLst/>
          </a:prstGeom>
          <a:noFill/>
        </p:spPr>
        <p:txBody>
          <a:bodyPr wrap="square" lIns="91440" tIns="45720" rIns="91440" bIns="45720" rtlCol="0">
            <a:spAutoFit/>
          </a:bodyPr>
          <a:lstStyle/>
          <a:p>
            <a:pPr fontAlgn="base"/>
            <a:r>
              <a:rPr lang="de-DE" sz="2300" b="1" cap="all" dirty="0"/>
              <a:t>Sorge über die Leistbarkeit des Wohnens in Österreich weit verbreitet </a:t>
            </a:r>
          </a:p>
        </p:txBody>
      </p:sp>
      <p:sp>
        <p:nvSpPr>
          <p:cNvPr id="8" name="Textplatzhalter 4">
            <a:extLst>
              <a:ext uri="{FF2B5EF4-FFF2-40B4-BE49-F238E27FC236}">
                <a16:creationId xmlns:a16="http://schemas.microsoft.com/office/drawing/2014/main" id="{A73BDDA6-4D7B-4D13-BE26-09188E749736}"/>
              </a:ext>
            </a:extLst>
          </p:cNvPr>
          <p:cNvSpPr txBox="1">
            <a:spLocks/>
          </p:cNvSpPr>
          <p:nvPr/>
        </p:nvSpPr>
        <p:spPr>
          <a:xfrm>
            <a:off x="246856" y="4889695"/>
            <a:ext cx="8650287" cy="1961892"/>
          </a:xfrm>
          <a:prstGeom prst="rect">
            <a:avLst/>
          </a:prstGeom>
        </p:spPr>
        <p:txBody>
          <a:bodyPr>
            <a:normAutofit/>
          </a:bodyPr>
          <a:lstStyle>
            <a:lvl1pPr marL="0" indent="0" algn="l" defTabSz="914400" rtl="0" eaLnBrk="1" latinLnBrk="0" hangingPunct="1">
              <a:spcBef>
                <a:spcPct val="20000"/>
              </a:spcBef>
              <a:buFontTx/>
              <a:buNone/>
              <a:defRPr sz="1600" kern="1200">
                <a:solidFill>
                  <a:srgbClr val="646567"/>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pPr>
            <a:r>
              <a:rPr lang="de-DE" sz="1200" dirty="0"/>
              <a:t>Fünf von zehn Befragten (50%)</a:t>
            </a:r>
            <a:r>
              <a:rPr lang="de-DE" sz="1200" baseline="30000" dirty="0"/>
              <a:t>*</a:t>
            </a:r>
            <a:r>
              <a:rPr lang="de-DE" sz="1200" dirty="0"/>
              <a:t> machen sich Sorgen, dass sie sich das Wohnen in Zukunft nicht mehr leisten können. Besonders verbreitet sind Sorgen um die zukünftige Leistbarkeit des Wohnens unter den jüngeren Befragten in der Altersgruppe von 15 bis 29 Jahre (62%), wohingegen sich ältere Menschen ab 75 Jahren deutlich weniger besorgt äußern (22%). Eine höhere Betroffenheit zeigt sich außerdem bei Menschen mit einem geringen Haushaltseinkommen bis 1500€ (72%) sowie bei Befragten mit Pflichtschulabschluss (59%) und Menschen mit Kindern (61%). Umgekehrt äußern sich Menschen mit einem Haushaltseinkommen ab 3501€ (36%), Befragte mit einem tertiären Bildungsabschluss (39%) und Menschen ohne Kinder (39%) vergleichsweise weniger besorgt. </a:t>
            </a:r>
          </a:p>
          <a:p>
            <a:pPr>
              <a:spcAft>
                <a:spcPts val="1200"/>
              </a:spcAft>
            </a:pPr>
            <a:r>
              <a:rPr lang="de-DE" sz="1000" dirty="0"/>
              <a:t>*In der folgenden Darstellung werden die Kategorien „ja“ und „eher ja“ sowie „nein“ und „eher nein“ zusammengefasst.</a:t>
            </a:r>
          </a:p>
        </p:txBody>
      </p:sp>
      <p:graphicFrame>
        <p:nvGraphicFramePr>
          <p:cNvPr id="5" name="Diagramm 4">
            <a:extLst>
              <a:ext uri="{FF2B5EF4-FFF2-40B4-BE49-F238E27FC236}">
                <a16:creationId xmlns:a16="http://schemas.microsoft.com/office/drawing/2014/main" id="{BABCACDB-0809-4877-8479-7B900B0ACF53}"/>
              </a:ext>
            </a:extLst>
          </p:cNvPr>
          <p:cNvGraphicFramePr/>
          <p:nvPr>
            <p:extLst>
              <p:ext uri="{D42A27DB-BD31-4B8C-83A1-F6EECF244321}">
                <p14:modId xmlns:p14="http://schemas.microsoft.com/office/powerpoint/2010/main" val="835767182"/>
              </p:ext>
            </p:extLst>
          </p:nvPr>
        </p:nvGraphicFramePr>
        <p:xfrm>
          <a:off x="3131840" y="1266157"/>
          <a:ext cx="5435307" cy="362353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hteck 6">
            <a:extLst>
              <a:ext uri="{FF2B5EF4-FFF2-40B4-BE49-F238E27FC236}">
                <a16:creationId xmlns:a16="http://schemas.microsoft.com/office/drawing/2014/main" id="{3E69DCD4-542E-447C-8CEE-6E17DEFEDCF0}"/>
              </a:ext>
            </a:extLst>
          </p:cNvPr>
          <p:cNvSpPr/>
          <p:nvPr/>
        </p:nvSpPr>
        <p:spPr>
          <a:xfrm>
            <a:off x="179512" y="1500146"/>
            <a:ext cx="1882519" cy="1015663"/>
          </a:xfrm>
          <a:prstGeom prst="rect">
            <a:avLst/>
          </a:prstGeom>
        </p:spPr>
        <p:txBody>
          <a:bodyPr wrap="square">
            <a:spAutoFit/>
          </a:bodyPr>
          <a:lstStyle/>
          <a:p>
            <a:r>
              <a:rPr lang="de-DE" sz="1200" b="1" dirty="0">
                <a:latin typeface="+mj-lt"/>
              </a:rPr>
              <a:t>Ich mache mir Sorgen, dass ich mir in Zukunft</a:t>
            </a:r>
          </a:p>
          <a:p>
            <a:r>
              <a:rPr lang="de-DE" sz="1200" b="1" dirty="0">
                <a:latin typeface="+mj-lt"/>
              </a:rPr>
              <a:t>das Wohnen nicht mehr leisten kann.</a:t>
            </a:r>
          </a:p>
        </p:txBody>
      </p:sp>
      <p:sp>
        <p:nvSpPr>
          <p:cNvPr id="9" name="Rechteck 8">
            <a:extLst>
              <a:ext uri="{FF2B5EF4-FFF2-40B4-BE49-F238E27FC236}">
                <a16:creationId xmlns:a16="http://schemas.microsoft.com/office/drawing/2014/main" id="{AEC51832-01B9-47C8-BB8C-6C084356ACBC}"/>
              </a:ext>
            </a:extLst>
          </p:cNvPr>
          <p:cNvSpPr/>
          <p:nvPr/>
        </p:nvSpPr>
        <p:spPr>
          <a:xfrm>
            <a:off x="529241" y="1565570"/>
            <a:ext cx="2602599" cy="3067506"/>
          </a:xfrm>
          <a:prstGeom prst="rect">
            <a:avLst/>
          </a:prstGeom>
        </p:spPr>
        <p:txBody>
          <a:bodyPr wrap="square">
            <a:spAutoFit/>
          </a:bodyPr>
          <a:lstStyle/>
          <a:p>
            <a:pPr algn="r">
              <a:spcAft>
                <a:spcPts val="3400"/>
              </a:spcAft>
            </a:pPr>
            <a:r>
              <a:rPr lang="de-DE" sz="1600" dirty="0">
                <a:solidFill>
                  <a:srgbClr val="35AA6C"/>
                </a:solidFill>
                <a:latin typeface="Arial" panose="020B0604020202020204" pitchFamily="34" charset="0"/>
              </a:rPr>
              <a:t>Ja</a:t>
            </a:r>
          </a:p>
          <a:p>
            <a:pPr algn="r">
              <a:spcAft>
                <a:spcPts val="3400"/>
              </a:spcAft>
            </a:pPr>
            <a:r>
              <a:rPr lang="de-DE" sz="1600" dirty="0">
                <a:solidFill>
                  <a:srgbClr val="35AA6C">
                    <a:alpha val="80000"/>
                  </a:srgbClr>
                </a:solidFill>
                <a:latin typeface="Arial" panose="020B0604020202020204" pitchFamily="34" charset="0"/>
              </a:rPr>
              <a:t>Eher ja</a:t>
            </a:r>
          </a:p>
          <a:p>
            <a:pPr algn="r">
              <a:spcAft>
                <a:spcPts val="3400"/>
              </a:spcAft>
            </a:pPr>
            <a:r>
              <a:rPr lang="de-DE" sz="1600" dirty="0">
                <a:solidFill>
                  <a:srgbClr val="C00000">
                    <a:alpha val="80000"/>
                  </a:srgbClr>
                </a:solidFill>
                <a:latin typeface="Arial" panose="020B0604020202020204" pitchFamily="34" charset="0"/>
              </a:rPr>
              <a:t>Eher nein</a:t>
            </a:r>
          </a:p>
          <a:p>
            <a:pPr algn="r">
              <a:spcAft>
                <a:spcPts val="3400"/>
              </a:spcAft>
            </a:pPr>
            <a:r>
              <a:rPr lang="de-DE" sz="1600" dirty="0">
                <a:latin typeface="Arial" panose="020B0604020202020204" pitchFamily="34" charset="0"/>
              </a:rPr>
              <a:t>Nein</a:t>
            </a:r>
          </a:p>
          <a:p>
            <a:pPr algn="r">
              <a:spcAft>
                <a:spcPts val="3400"/>
              </a:spcAft>
            </a:pPr>
            <a:r>
              <a:rPr lang="de-DE" sz="1600" dirty="0" err="1">
                <a:solidFill>
                  <a:srgbClr val="425A38"/>
                </a:solidFill>
                <a:latin typeface="Arial" panose="020B0604020202020204" pitchFamily="34" charset="0"/>
              </a:rPr>
              <a:t>k.A</a:t>
            </a:r>
            <a:r>
              <a:rPr lang="de-DE" sz="1600" dirty="0">
                <a:solidFill>
                  <a:srgbClr val="425A38"/>
                </a:solidFill>
                <a:latin typeface="Arial" panose="020B0604020202020204" pitchFamily="34" charset="0"/>
              </a:rPr>
              <a:t>.</a:t>
            </a:r>
            <a:endParaRPr lang="de-DE" sz="1600" dirty="0">
              <a:solidFill>
                <a:srgbClr val="425A38"/>
              </a:solidFill>
            </a:endParaRPr>
          </a:p>
        </p:txBody>
      </p:sp>
      <p:sp>
        <p:nvSpPr>
          <p:cNvPr id="10" name="Rechteck 9">
            <a:extLst>
              <a:ext uri="{FF2B5EF4-FFF2-40B4-BE49-F238E27FC236}">
                <a16:creationId xmlns:a16="http://schemas.microsoft.com/office/drawing/2014/main" id="{7F0A0809-D47B-492A-A6A4-75BD4BE01EA7}"/>
              </a:ext>
            </a:extLst>
          </p:cNvPr>
          <p:cNvSpPr/>
          <p:nvPr/>
        </p:nvSpPr>
        <p:spPr>
          <a:xfrm>
            <a:off x="8100392" y="1579307"/>
            <a:ext cx="1882519" cy="338554"/>
          </a:xfrm>
          <a:prstGeom prst="rect">
            <a:avLst/>
          </a:prstGeom>
        </p:spPr>
        <p:txBody>
          <a:bodyPr wrap="square">
            <a:spAutoFit/>
          </a:bodyPr>
          <a:lstStyle/>
          <a:p>
            <a:r>
              <a:rPr lang="de-DE" sz="1600" dirty="0">
                <a:solidFill>
                  <a:srgbClr val="35AA6C"/>
                </a:solidFill>
                <a:latin typeface="+mj-lt"/>
              </a:rPr>
              <a:t>28%</a:t>
            </a:r>
          </a:p>
        </p:txBody>
      </p:sp>
    </p:spTree>
    <p:extLst>
      <p:ext uri="{BB962C8B-B14F-4D97-AF65-F5344CB8AC3E}">
        <p14:creationId xmlns:p14="http://schemas.microsoft.com/office/powerpoint/2010/main" val="576440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90500" y="714375"/>
          <a:ext cx="8953500" cy="3609975"/>
          <a:chOff x="190500" y="714375"/>
          <a:chExt cx="8953500" cy="3609975"/>
        </a:xfrm>
      </p:grpSpPr>
      <p:sp>
        <p:nvSpPr>
          <p:cNvPr id="6" name="Textfeld 5">
            <a:extLst>
              <a:ext uri="{FF2B5EF4-FFF2-40B4-BE49-F238E27FC236}">
                <a16:creationId xmlns:a16="http://schemas.microsoft.com/office/drawing/2014/main" id="{37D804C7-7936-48E8-9DD0-92E0817C0BDA}"/>
              </a:ext>
            </a:extLst>
          </p:cNvPr>
          <p:cNvSpPr txBox="1"/>
          <p:nvPr/>
        </p:nvSpPr>
        <p:spPr>
          <a:xfrm>
            <a:off x="179512" y="404664"/>
            <a:ext cx="8763000" cy="800219"/>
          </a:xfrm>
          <a:prstGeom prst="rect">
            <a:avLst/>
          </a:prstGeom>
          <a:noFill/>
        </p:spPr>
        <p:txBody>
          <a:bodyPr lIns="91440" tIns="45720" rIns="91440" bIns="45720" rtlCol="0">
            <a:spAutoFit/>
          </a:bodyPr>
          <a:lstStyle/>
          <a:p>
            <a:pPr fontAlgn="base"/>
            <a:r>
              <a:rPr lang="de-DE" sz="2300" b="1" cap="all" dirty="0">
                <a:solidFill>
                  <a:schemeClr val="accent2"/>
                </a:solidFill>
                <a:latin typeface="+mj-lt"/>
              </a:rPr>
              <a:t>Staatliche Maßnahmen zur Sicherung von leistbarem Wohnen dringend notwendig</a:t>
            </a:r>
          </a:p>
        </p:txBody>
      </p:sp>
      <p:sp>
        <p:nvSpPr>
          <p:cNvPr id="8" name="Textplatzhalter 4">
            <a:extLst>
              <a:ext uri="{FF2B5EF4-FFF2-40B4-BE49-F238E27FC236}">
                <a16:creationId xmlns:a16="http://schemas.microsoft.com/office/drawing/2014/main" id="{A73BDDA6-4D7B-4D13-BE26-09188E749736}"/>
              </a:ext>
            </a:extLst>
          </p:cNvPr>
          <p:cNvSpPr txBox="1">
            <a:spLocks/>
          </p:cNvSpPr>
          <p:nvPr/>
        </p:nvSpPr>
        <p:spPr>
          <a:xfrm>
            <a:off x="246856" y="4635460"/>
            <a:ext cx="8650287" cy="1961892"/>
          </a:xfrm>
          <a:prstGeom prst="rect">
            <a:avLst/>
          </a:prstGeom>
        </p:spPr>
        <p:txBody>
          <a:bodyPr>
            <a:normAutofit/>
          </a:bodyPr>
          <a:lstStyle>
            <a:lvl1pPr marL="0" indent="0" algn="l" defTabSz="914400" rtl="0" eaLnBrk="1" latinLnBrk="0" hangingPunct="1">
              <a:spcBef>
                <a:spcPct val="20000"/>
              </a:spcBef>
              <a:buFontTx/>
              <a:buNone/>
              <a:defRPr sz="1600" kern="1200">
                <a:solidFill>
                  <a:srgbClr val="646567"/>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pPr>
            <a:r>
              <a:rPr lang="de-DE" sz="1200" dirty="0"/>
              <a:t>Die verbreitete Sorge über die Leistbarkeit des Wohnens drückt sich auch in einer überwältigenden Zustimmung zu staatlichen Maßnahmen aus, die leistbares Wohnen begünstigen. So befürworten mehr als drei Viertel der Befragten (78%) die Einführung eines dauerhaften Mietpreisdeckels, um die enorme Kostensteigerung im Mietbereich einzudämmen. Eine noch größere Mehrheit von 84% der Befragten äußert außerdem Zustimmung zu einer verstärkten Schaffung von leistbarem Wohnraum durch den Staat. </a:t>
            </a:r>
          </a:p>
        </p:txBody>
      </p:sp>
      <p:graphicFrame>
        <p:nvGraphicFramePr>
          <p:cNvPr id="5" name="Diagramm 4">
            <a:extLst>
              <a:ext uri="{FF2B5EF4-FFF2-40B4-BE49-F238E27FC236}">
                <a16:creationId xmlns:a16="http://schemas.microsoft.com/office/drawing/2014/main" id="{BABCACDB-0809-4877-8479-7B900B0ACF53}"/>
              </a:ext>
            </a:extLst>
          </p:cNvPr>
          <p:cNvGraphicFramePr/>
          <p:nvPr>
            <p:extLst>
              <p:ext uri="{D42A27DB-BD31-4B8C-83A1-F6EECF244321}">
                <p14:modId xmlns:p14="http://schemas.microsoft.com/office/powerpoint/2010/main" val="394420689"/>
              </p:ext>
            </p:extLst>
          </p:nvPr>
        </p:nvGraphicFramePr>
        <p:xfrm>
          <a:off x="3347864" y="1108403"/>
          <a:ext cx="5435307" cy="362353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hteck 6">
            <a:extLst>
              <a:ext uri="{FF2B5EF4-FFF2-40B4-BE49-F238E27FC236}">
                <a16:creationId xmlns:a16="http://schemas.microsoft.com/office/drawing/2014/main" id="{3E69DCD4-542E-447C-8CEE-6E17DEFEDCF0}"/>
              </a:ext>
            </a:extLst>
          </p:cNvPr>
          <p:cNvSpPr/>
          <p:nvPr/>
        </p:nvSpPr>
        <p:spPr>
          <a:xfrm>
            <a:off x="179512" y="1338727"/>
            <a:ext cx="2376264" cy="830997"/>
          </a:xfrm>
          <a:prstGeom prst="rect">
            <a:avLst/>
          </a:prstGeom>
        </p:spPr>
        <p:txBody>
          <a:bodyPr wrap="square">
            <a:spAutoFit/>
          </a:bodyPr>
          <a:lstStyle/>
          <a:p>
            <a:r>
              <a:rPr lang="de-DE" sz="1200" b="1" dirty="0"/>
              <a:t>Der Staat sollte wieder mehr leistbaren, </a:t>
            </a:r>
            <a:br>
              <a:rPr lang="de-DE" sz="1200" b="1" dirty="0"/>
            </a:br>
            <a:r>
              <a:rPr lang="de-DE" sz="1200" b="1" dirty="0"/>
              <a:t>sozialen Wohnraum schaffen.</a:t>
            </a:r>
          </a:p>
        </p:txBody>
      </p:sp>
      <p:sp>
        <p:nvSpPr>
          <p:cNvPr id="9" name="Rechteck 8">
            <a:extLst>
              <a:ext uri="{FF2B5EF4-FFF2-40B4-BE49-F238E27FC236}">
                <a16:creationId xmlns:a16="http://schemas.microsoft.com/office/drawing/2014/main" id="{AEC51832-01B9-47C8-BB8C-6C084356ACBC}"/>
              </a:ext>
            </a:extLst>
          </p:cNvPr>
          <p:cNvSpPr/>
          <p:nvPr/>
        </p:nvSpPr>
        <p:spPr>
          <a:xfrm>
            <a:off x="745265" y="1407816"/>
            <a:ext cx="2602599" cy="3067506"/>
          </a:xfrm>
          <a:prstGeom prst="rect">
            <a:avLst/>
          </a:prstGeom>
        </p:spPr>
        <p:txBody>
          <a:bodyPr wrap="square">
            <a:spAutoFit/>
          </a:bodyPr>
          <a:lstStyle/>
          <a:p>
            <a:pPr algn="r">
              <a:spcAft>
                <a:spcPts val="3400"/>
              </a:spcAft>
            </a:pPr>
            <a:r>
              <a:rPr lang="de-DE" sz="1600" dirty="0">
                <a:solidFill>
                  <a:srgbClr val="35AA6C"/>
                </a:solidFill>
                <a:latin typeface="Arial" panose="020B0604020202020204" pitchFamily="34" charset="0"/>
              </a:rPr>
              <a:t>Ja</a:t>
            </a:r>
          </a:p>
          <a:p>
            <a:pPr algn="r">
              <a:spcAft>
                <a:spcPts val="3400"/>
              </a:spcAft>
            </a:pPr>
            <a:r>
              <a:rPr lang="de-DE" sz="1600" dirty="0">
                <a:solidFill>
                  <a:srgbClr val="35AA6C">
                    <a:alpha val="80000"/>
                  </a:srgbClr>
                </a:solidFill>
                <a:latin typeface="Arial" panose="020B0604020202020204" pitchFamily="34" charset="0"/>
              </a:rPr>
              <a:t>Eher ja</a:t>
            </a:r>
          </a:p>
          <a:p>
            <a:pPr algn="r">
              <a:spcAft>
                <a:spcPts val="3400"/>
              </a:spcAft>
            </a:pPr>
            <a:r>
              <a:rPr lang="de-DE" sz="1600" dirty="0">
                <a:solidFill>
                  <a:srgbClr val="C00000">
                    <a:alpha val="80000"/>
                  </a:srgbClr>
                </a:solidFill>
                <a:latin typeface="Arial" panose="020B0604020202020204" pitchFamily="34" charset="0"/>
              </a:rPr>
              <a:t>Eher nein</a:t>
            </a:r>
          </a:p>
          <a:p>
            <a:pPr algn="r">
              <a:spcAft>
                <a:spcPts val="3400"/>
              </a:spcAft>
            </a:pPr>
            <a:r>
              <a:rPr lang="de-DE" sz="1600" dirty="0">
                <a:latin typeface="Arial" panose="020B0604020202020204" pitchFamily="34" charset="0"/>
              </a:rPr>
              <a:t>Nein</a:t>
            </a:r>
          </a:p>
          <a:p>
            <a:pPr algn="r">
              <a:spcAft>
                <a:spcPts val="3400"/>
              </a:spcAft>
            </a:pPr>
            <a:r>
              <a:rPr lang="de-DE" sz="1600" dirty="0" err="1">
                <a:solidFill>
                  <a:srgbClr val="425A38"/>
                </a:solidFill>
                <a:latin typeface="Arial" panose="020B0604020202020204" pitchFamily="34" charset="0"/>
              </a:rPr>
              <a:t>k.A</a:t>
            </a:r>
            <a:r>
              <a:rPr lang="de-DE" sz="1600" dirty="0">
                <a:solidFill>
                  <a:srgbClr val="425A38"/>
                </a:solidFill>
                <a:latin typeface="Arial" panose="020B0604020202020204" pitchFamily="34" charset="0"/>
              </a:rPr>
              <a:t>.</a:t>
            </a:r>
            <a:endParaRPr lang="de-DE" sz="1600" dirty="0">
              <a:solidFill>
                <a:srgbClr val="425A38"/>
              </a:solidFill>
            </a:endParaRPr>
          </a:p>
        </p:txBody>
      </p:sp>
      <p:sp>
        <p:nvSpPr>
          <p:cNvPr id="10" name="Rechteck 9">
            <a:extLst>
              <a:ext uri="{FF2B5EF4-FFF2-40B4-BE49-F238E27FC236}">
                <a16:creationId xmlns:a16="http://schemas.microsoft.com/office/drawing/2014/main" id="{692AD9EC-AB97-4D39-AFEE-E6B775D21ACE}"/>
              </a:ext>
            </a:extLst>
          </p:cNvPr>
          <p:cNvSpPr/>
          <p:nvPr/>
        </p:nvSpPr>
        <p:spPr>
          <a:xfrm>
            <a:off x="8340812" y="1419336"/>
            <a:ext cx="1882519" cy="338554"/>
          </a:xfrm>
          <a:prstGeom prst="rect">
            <a:avLst/>
          </a:prstGeom>
        </p:spPr>
        <p:txBody>
          <a:bodyPr wrap="square">
            <a:spAutoFit/>
          </a:bodyPr>
          <a:lstStyle/>
          <a:p>
            <a:r>
              <a:rPr lang="de-DE" sz="1600" dirty="0">
                <a:solidFill>
                  <a:srgbClr val="35AA6C"/>
                </a:solidFill>
                <a:latin typeface="+mj-lt"/>
              </a:rPr>
              <a:t>57%</a:t>
            </a:r>
          </a:p>
        </p:txBody>
      </p:sp>
    </p:spTree>
    <p:extLst>
      <p:ext uri="{BB962C8B-B14F-4D97-AF65-F5344CB8AC3E}">
        <p14:creationId xmlns:p14="http://schemas.microsoft.com/office/powerpoint/2010/main" val="395058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90500" y="714375"/>
          <a:ext cx="8953500" cy="3609975"/>
          <a:chOff x="190500" y="714375"/>
          <a:chExt cx="8953500" cy="3609975"/>
        </a:xfrm>
      </p:grpSpPr>
      <p:sp>
        <p:nvSpPr>
          <p:cNvPr id="6" name="Textfeld 5">
            <a:extLst>
              <a:ext uri="{FF2B5EF4-FFF2-40B4-BE49-F238E27FC236}">
                <a16:creationId xmlns:a16="http://schemas.microsoft.com/office/drawing/2014/main" id="{37D804C7-7936-48E8-9DD0-92E0817C0BDA}"/>
              </a:ext>
            </a:extLst>
          </p:cNvPr>
          <p:cNvSpPr txBox="1"/>
          <p:nvPr/>
        </p:nvSpPr>
        <p:spPr>
          <a:xfrm>
            <a:off x="179512" y="404664"/>
            <a:ext cx="9361040" cy="461665"/>
          </a:xfrm>
          <a:prstGeom prst="rect">
            <a:avLst/>
          </a:prstGeom>
          <a:noFill/>
        </p:spPr>
        <p:txBody>
          <a:bodyPr wrap="square" lIns="91440" tIns="45720" rIns="91440" bIns="45720" rtlCol="0">
            <a:spAutoFit/>
          </a:bodyPr>
          <a:lstStyle/>
          <a:p>
            <a:pPr fontAlgn="base"/>
            <a:r>
              <a:rPr lang="de-DE" sz="2400" b="1" cap="all" dirty="0"/>
              <a:t>MEHRHEIT FÜR DAUERHAFTEN MIETPREISDECKEL</a:t>
            </a:r>
            <a:endParaRPr lang="en-US" sz="2300" b="1" cap="all" dirty="0">
              <a:solidFill>
                <a:schemeClr val="accent2"/>
              </a:solidFill>
              <a:latin typeface="+mj-lt"/>
            </a:endParaRPr>
          </a:p>
        </p:txBody>
      </p:sp>
      <p:sp>
        <p:nvSpPr>
          <p:cNvPr id="8" name="Textplatzhalter 4">
            <a:extLst>
              <a:ext uri="{FF2B5EF4-FFF2-40B4-BE49-F238E27FC236}">
                <a16:creationId xmlns:a16="http://schemas.microsoft.com/office/drawing/2014/main" id="{A73BDDA6-4D7B-4D13-BE26-09188E749736}"/>
              </a:ext>
            </a:extLst>
          </p:cNvPr>
          <p:cNvSpPr txBox="1">
            <a:spLocks/>
          </p:cNvSpPr>
          <p:nvPr/>
        </p:nvSpPr>
        <p:spPr>
          <a:xfrm>
            <a:off x="246856" y="5022336"/>
            <a:ext cx="8650287" cy="1961892"/>
          </a:xfrm>
          <a:prstGeom prst="rect">
            <a:avLst/>
          </a:prstGeom>
        </p:spPr>
        <p:txBody>
          <a:bodyPr>
            <a:normAutofit/>
          </a:bodyPr>
          <a:lstStyle>
            <a:lvl1pPr marL="0" indent="0" algn="l" defTabSz="914400" rtl="0" eaLnBrk="1" latinLnBrk="0" hangingPunct="1">
              <a:spcBef>
                <a:spcPct val="20000"/>
              </a:spcBef>
              <a:buFontTx/>
              <a:buNone/>
              <a:defRPr sz="1600" kern="1200">
                <a:solidFill>
                  <a:srgbClr val="646567"/>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pPr>
            <a:r>
              <a:rPr lang="de-DE" sz="1200" dirty="0"/>
              <a:t>Eine besonders hohe Zustimmung zur Einführung eines dauerhaften Mietpreisdeckels äußern Befragte mit einem geringeren Haushaltseinkommen bis 2500€ (84%)* , eine vergleichsweise geringere jene mit einem höheren Haushaltseinkommen ab 3501€ (70%).</a:t>
            </a:r>
          </a:p>
          <a:p>
            <a:pPr>
              <a:spcAft>
                <a:spcPts val="1200"/>
              </a:spcAft>
            </a:pPr>
            <a:r>
              <a:rPr lang="de-DE" sz="1000" dirty="0"/>
              <a:t>*mit einem Haushalteinkommen bis 1500 € sowie bei jenen mit einem Haushaltseinkommen von 1501 € bis 2500 € ident, daher wurden die Gruppen zu besseren Lesbarkeit zusammengezogen</a:t>
            </a:r>
            <a:r>
              <a:rPr lang="de-DE" sz="1200" dirty="0"/>
              <a:t>.</a:t>
            </a:r>
          </a:p>
        </p:txBody>
      </p:sp>
      <p:graphicFrame>
        <p:nvGraphicFramePr>
          <p:cNvPr id="5" name="Diagramm 4">
            <a:extLst>
              <a:ext uri="{FF2B5EF4-FFF2-40B4-BE49-F238E27FC236}">
                <a16:creationId xmlns:a16="http://schemas.microsoft.com/office/drawing/2014/main" id="{BABCACDB-0809-4877-8479-7B900B0ACF53}"/>
              </a:ext>
            </a:extLst>
          </p:cNvPr>
          <p:cNvGraphicFramePr/>
          <p:nvPr>
            <p:extLst>
              <p:ext uri="{D42A27DB-BD31-4B8C-83A1-F6EECF244321}">
                <p14:modId xmlns:p14="http://schemas.microsoft.com/office/powerpoint/2010/main" val="2276375308"/>
              </p:ext>
            </p:extLst>
          </p:nvPr>
        </p:nvGraphicFramePr>
        <p:xfrm>
          <a:off x="3539492" y="1412776"/>
          <a:ext cx="5435307" cy="362353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hteck 6">
            <a:extLst>
              <a:ext uri="{FF2B5EF4-FFF2-40B4-BE49-F238E27FC236}">
                <a16:creationId xmlns:a16="http://schemas.microsoft.com/office/drawing/2014/main" id="{3E69DCD4-542E-447C-8CEE-6E17DEFEDCF0}"/>
              </a:ext>
            </a:extLst>
          </p:cNvPr>
          <p:cNvSpPr/>
          <p:nvPr/>
        </p:nvSpPr>
        <p:spPr>
          <a:xfrm>
            <a:off x="179512" y="1646765"/>
            <a:ext cx="2232248" cy="1015663"/>
          </a:xfrm>
          <a:prstGeom prst="rect">
            <a:avLst/>
          </a:prstGeom>
        </p:spPr>
        <p:txBody>
          <a:bodyPr wrap="square">
            <a:spAutoFit/>
          </a:bodyPr>
          <a:lstStyle/>
          <a:p>
            <a:r>
              <a:rPr lang="de-DE" sz="1200" b="1" dirty="0">
                <a:latin typeface="+mj-lt"/>
              </a:rPr>
              <a:t>Die Regierung sollte </a:t>
            </a:r>
            <a:br>
              <a:rPr lang="de-DE" sz="1200" b="1" dirty="0">
                <a:latin typeface="+mj-lt"/>
              </a:rPr>
            </a:br>
            <a:r>
              <a:rPr lang="de-DE" sz="1200" b="1" dirty="0">
                <a:latin typeface="+mj-lt"/>
              </a:rPr>
              <a:t>einen dauerhaften</a:t>
            </a:r>
          </a:p>
          <a:p>
            <a:r>
              <a:rPr lang="de-DE" sz="1200" b="1" dirty="0">
                <a:latin typeface="+mj-lt"/>
              </a:rPr>
              <a:t>Mietpreisdeckel einführen, damit wohnen leistbar ist.</a:t>
            </a:r>
          </a:p>
        </p:txBody>
      </p:sp>
      <p:sp>
        <p:nvSpPr>
          <p:cNvPr id="9" name="Rechteck 8">
            <a:extLst>
              <a:ext uri="{FF2B5EF4-FFF2-40B4-BE49-F238E27FC236}">
                <a16:creationId xmlns:a16="http://schemas.microsoft.com/office/drawing/2014/main" id="{AEC51832-01B9-47C8-BB8C-6C084356ACBC}"/>
              </a:ext>
            </a:extLst>
          </p:cNvPr>
          <p:cNvSpPr/>
          <p:nvPr/>
        </p:nvSpPr>
        <p:spPr>
          <a:xfrm>
            <a:off x="936893" y="1712189"/>
            <a:ext cx="2602599" cy="3067506"/>
          </a:xfrm>
          <a:prstGeom prst="rect">
            <a:avLst/>
          </a:prstGeom>
        </p:spPr>
        <p:txBody>
          <a:bodyPr wrap="square">
            <a:spAutoFit/>
          </a:bodyPr>
          <a:lstStyle/>
          <a:p>
            <a:pPr algn="r">
              <a:spcAft>
                <a:spcPts val="3400"/>
              </a:spcAft>
            </a:pPr>
            <a:r>
              <a:rPr lang="de-DE" sz="1600" dirty="0">
                <a:solidFill>
                  <a:srgbClr val="35AA6C"/>
                </a:solidFill>
                <a:latin typeface="Arial" panose="020B0604020202020204" pitchFamily="34" charset="0"/>
              </a:rPr>
              <a:t>Ja</a:t>
            </a:r>
          </a:p>
          <a:p>
            <a:pPr algn="r">
              <a:spcAft>
                <a:spcPts val="3400"/>
              </a:spcAft>
            </a:pPr>
            <a:r>
              <a:rPr lang="de-DE" sz="1600" dirty="0">
                <a:solidFill>
                  <a:srgbClr val="35AA6C">
                    <a:alpha val="80000"/>
                  </a:srgbClr>
                </a:solidFill>
                <a:latin typeface="Arial" panose="020B0604020202020204" pitchFamily="34" charset="0"/>
              </a:rPr>
              <a:t>Eher ja</a:t>
            </a:r>
          </a:p>
          <a:p>
            <a:pPr algn="r">
              <a:spcAft>
                <a:spcPts val="3400"/>
              </a:spcAft>
            </a:pPr>
            <a:r>
              <a:rPr lang="de-DE" sz="1600" dirty="0">
                <a:solidFill>
                  <a:srgbClr val="C00000">
                    <a:alpha val="80000"/>
                  </a:srgbClr>
                </a:solidFill>
                <a:latin typeface="Arial" panose="020B0604020202020204" pitchFamily="34" charset="0"/>
              </a:rPr>
              <a:t>Eher nein</a:t>
            </a:r>
          </a:p>
          <a:p>
            <a:pPr algn="r">
              <a:spcAft>
                <a:spcPts val="3400"/>
              </a:spcAft>
            </a:pPr>
            <a:r>
              <a:rPr lang="de-DE" sz="1600" dirty="0">
                <a:latin typeface="Arial" panose="020B0604020202020204" pitchFamily="34" charset="0"/>
              </a:rPr>
              <a:t>Nein</a:t>
            </a:r>
          </a:p>
          <a:p>
            <a:pPr algn="r">
              <a:spcAft>
                <a:spcPts val="3400"/>
              </a:spcAft>
            </a:pPr>
            <a:r>
              <a:rPr lang="de-DE" sz="1600" dirty="0" err="1">
                <a:solidFill>
                  <a:srgbClr val="425A38"/>
                </a:solidFill>
                <a:latin typeface="Arial" panose="020B0604020202020204" pitchFamily="34" charset="0"/>
              </a:rPr>
              <a:t>k.A</a:t>
            </a:r>
            <a:r>
              <a:rPr lang="de-DE" sz="1600" dirty="0">
                <a:solidFill>
                  <a:srgbClr val="425A38"/>
                </a:solidFill>
                <a:latin typeface="Arial" panose="020B0604020202020204" pitchFamily="34" charset="0"/>
              </a:rPr>
              <a:t>.</a:t>
            </a:r>
            <a:endParaRPr lang="de-DE" sz="1600" dirty="0">
              <a:solidFill>
                <a:srgbClr val="425A38"/>
              </a:solidFill>
            </a:endParaRPr>
          </a:p>
        </p:txBody>
      </p:sp>
    </p:spTree>
    <p:extLst>
      <p:ext uri="{BB962C8B-B14F-4D97-AF65-F5344CB8AC3E}">
        <p14:creationId xmlns:p14="http://schemas.microsoft.com/office/powerpoint/2010/main" val="3585661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90500" y="714375"/>
          <a:ext cx="8953500" cy="3609975"/>
          <a:chOff x="190500" y="714375"/>
          <a:chExt cx="8953500" cy="3609975"/>
        </a:xfrm>
      </p:grpSpPr>
      <p:sp>
        <p:nvSpPr>
          <p:cNvPr id="6" name="Textfeld 5">
            <a:extLst>
              <a:ext uri="{FF2B5EF4-FFF2-40B4-BE49-F238E27FC236}">
                <a16:creationId xmlns:a16="http://schemas.microsoft.com/office/drawing/2014/main" id="{37D804C7-7936-48E8-9DD0-92E0817C0BDA}"/>
              </a:ext>
            </a:extLst>
          </p:cNvPr>
          <p:cNvSpPr txBox="1"/>
          <p:nvPr/>
        </p:nvSpPr>
        <p:spPr>
          <a:xfrm>
            <a:off x="179512" y="404664"/>
            <a:ext cx="9361040" cy="461665"/>
          </a:xfrm>
          <a:prstGeom prst="rect">
            <a:avLst/>
          </a:prstGeom>
          <a:noFill/>
        </p:spPr>
        <p:txBody>
          <a:bodyPr wrap="square" lIns="91440" tIns="45720" rIns="91440" bIns="45720" rtlCol="0">
            <a:spAutoFit/>
          </a:bodyPr>
          <a:lstStyle/>
          <a:p>
            <a:pPr fontAlgn="base"/>
            <a:r>
              <a:rPr lang="de-DE" sz="2400" b="1" cap="all" dirty="0">
                <a:solidFill>
                  <a:schemeClr val="accent2"/>
                </a:solidFill>
                <a:latin typeface="+mj-lt"/>
              </a:rPr>
              <a:t>LEISTBARES WOHNEN WAHLENTSCHEIDEND</a:t>
            </a:r>
            <a:endParaRPr lang="en-US" sz="2300" b="1" cap="all" dirty="0">
              <a:solidFill>
                <a:schemeClr val="accent2"/>
              </a:solidFill>
              <a:latin typeface="+mj-lt"/>
            </a:endParaRPr>
          </a:p>
        </p:txBody>
      </p:sp>
      <p:sp>
        <p:nvSpPr>
          <p:cNvPr id="8" name="Textplatzhalter 4">
            <a:extLst>
              <a:ext uri="{FF2B5EF4-FFF2-40B4-BE49-F238E27FC236}">
                <a16:creationId xmlns:a16="http://schemas.microsoft.com/office/drawing/2014/main" id="{A73BDDA6-4D7B-4D13-BE26-09188E749736}"/>
              </a:ext>
            </a:extLst>
          </p:cNvPr>
          <p:cNvSpPr txBox="1">
            <a:spLocks/>
          </p:cNvSpPr>
          <p:nvPr/>
        </p:nvSpPr>
        <p:spPr>
          <a:xfrm>
            <a:off x="246856" y="5022336"/>
            <a:ext cx="8650287" cy="1961892"/>
          </a:xfrm>
          <a:prstGeom prst="rect">
            <a:avLst/>
          </a:prstGeom>
        </p:spPr>
        <p:txBody>
          <a:bodyPr>
            <a:normAutofit/>
          </a:bodyPr>
          <a:lstStyle>
            <a:lvl1pPr marL="0" indent="0" algn="l" defTabSz="914400" rtl="0" eaLnBrk="1" latinLnBrk="0" hangingPunct="1">
              <a:spcBef>
                <a:spcPct val="20000"/>
              </a:spcBef>
              <a:buFontTx/>
              <a:buNone/>
              <a:defRPr sz="1600" kern="1200">
                <a:solidFill>
                  <a:srgbClr val="646567"/>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pPr>
            <a:r>
              <a:rPr lang="de-DE" sz="1200" dirty="0"/>
              <a:t>Für zwei Drittel der Befragten (66%) spielt leistbares Wohnen eine wichtige Rolle bei ihrer Wahlentscheidung. Besonders häufig wird leistbares Wohnen von Befragten mit einem geringen Haushaltseinkommen bis 1500€ (74%) sowie jenen mit Kindern (74%) als wichtig für die eigene Wahlentscheidung eingestuft. Befragte ohne Kinder (59%), jene mit einem höheren Haushaltseinkommen ab 3501€ (58%) sowie ältere Menschen ab 75 Jahren (52%) äußern dagegen vergleichsweise seltener eine Relevanz dieser Frage für die eigene Wahlentscheidung.</a:t>
            </a:r>
          </a:p>
        </p:txBody>
      </p:sp>
      <p:graphicFrame>
        <p:nvGraphicFramePr>
          <p:cNvPr id="5" name="Diagramm 4">
            <a:extLst>
              <a:ext uri="{FF2B5EF4-FFF2-40B4-BE49-F238E27FC236}">
                <a16:creationId xmlns:a16="http://schemas.microsoft.com/office/drawing/2014/main" id="{BABCACDB-0809-4877-8479-7B900B0ACF53}"/>
              </a:ext>
            </a:extLst>
          </p:cNvPr>
          <p:cNvGraphicFramePr/>
          <p:nvPr>
            <p:extLst>
              <p:ext uri="{D42A27DB-BD31-4B8C-83A1-F6EECF244321}">
                <p14:modId xmlns:p14="http://schemas.microsoft.com/office/powerpoint/2010/main" val="971149061"/>
              </p:ext>
            </p:extLst>
          </p:nvPr>
        </p:nvGraphicFramePr>
        <p:xfrm>
          <a:off x="3539492" y="1412776"/>
          <a:ext cx="5435307" cy="362353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hteck 6">
            <a:extLst>
              <a:ext uri="{FF2B5EF4-FFF2-40B4-BE49-F238E27FC236}">
                <a16:creationId xmlns:a16="http://schemas.microsoft.com/office/drawing/2014/main" id="{3E69DCD4-542E-447C-8CEE-6E17DEFEDCF0}"/>
              </a:ext>
            </a:extLst>
          </p:cNvPr>
          <p:cNvSpPr/>
          <p:nvPr/>
        </p:nvSpPr>
        <p:spPr>
          <a:xfrm>
            <a:off x="179512" y="1646765"/>
            <a:ext cx="2232248" cy="830997"/>
          </a:xfrm>
          <a:prstGeom prst="rect">
            <a:avLst/>
          </a:prstGeom>
        </p:spPr>
        <p:txBody>
          <a:bodyPr wrap="square">
            <a:spAutoFit/>
          </a:bodyPr>
          <a:lstStyle/>
          <a:p>
            <a:r>
              <a:rPr lang="de-DE" sz="1200" b="1" dirty="0"/>
              <a:t>Leistbares Wohnen spielt bei meiner Wahlentscheidung eine wichtige Rolle.</a:t>
            </a:r>
            <a:endParaRPr lang="de-DE" sz="1200" b="1" dirty="0">
              <a:latin typeface="Arial" panose="020B0604020202020204" pitchFamily="34" charset="0"/>
            </a:endParaRPr>
          </a:p>
        </p:txBody>
      </p:sp>
      <p:sp>
        <p:nvSpPr>
          <p:cNvPr id="9" name="Rechteck 8">
            <a:extLst>
              <a:ext uri="{FF2B5EF4-FFF2-40B4-BE49-F238E27FC236}">
                <a16:creationId xmlns:a16="http://schemas.microsoft.com/office/drawing/2014/main" id="{AEC51832-01B9-47C8-BB8C-6C084356ACBC}"/>
              </a:ext>
            </a:extLst>
          </p:cNvPr>
          <p:cNvSpPr/>
          <p:nvPr/>
        </p:nvSpPr>
        <p:spPr>
          <a:xfrm>
            <a:off x="936893" y="1712189"/>
            <a:ext cx="2602599" cy="3067506"/>
          </a:xfrm>
          <a:prstGeom prst="rect">
            <a:avLst/>
          </a:prstGeom>
        </p:spPr>
        <p:txBody>
          <a:bodyPr wrap="square">
            <a:spAutoFit/>
          </a:bodyPr>
          <a:lstStyle/>
          <a:p>
            <a:pPr algn="r">
              <a:spcAft>
                <a:spcPts val="3400"/>
              </a:spcAft>
            </a:pPr>
            <a:r>
              <a:rPr lang="de-DE" sz="1600" dirty="0">
                <a:solidFill>
                  <a:srgbClr val="35AA6C"/>
                </a:solidFill>
                <a:latin typeface="Arial" panose="020B0604020202020204" pitchFamily="34" charset="0"/>
              </a:rPr>
              <a:t>Ja</a:t>
            </a:r>
          </a:p>
          <a:p>
            <a:pPr algn="r">
              <a:spcAft>
                <a:spcPts val="3400"/>
              </a:spcAft>
            </a:pPr>
            <a:r>
              <a:rPr lang="de-DE" sz="1600" dirty="0">
                <a:solidFill>
                  <a:srgbClr val="35AA6C">
                    <a:alpha val="80000"/>
                  </a:srgbClr>
                </a:solidFill>
                <a:latin typeface="Arial" panose="020B0604020202020204" pitchFamily="34" charset="0"/>
              </a:rPr>
              <a:t>Eher ja</a:t>
            </a:r>
          </a:p>
          <a:p>
            <a:pPr algn="r">
              <a:spcAft>
                <a:spcPts val="3400"/>
              </a:spcAft>
            </a:pPr>
            <a:r>
              <a:rPr lang="de-DE" sz="1600" dirty="0">
                <a:solidFill>
                  <a:srgbClr val="C00000">
                    <a:alpha val="80000"/>
                  </a:srgbClr>
                </a:solidFill>
                <a:latin typeface="Arial" panose="020B0604020202020204" pitchFamily="34" charset="0"/>
              </a:rPr>
              <a:t>Eher nein</a:t>
            </a:r>
          </a:p>
          <a:p>
            <a:pPr algn="r">
              <a:spcAft>
                <a:spcPts val="3400"/>
              </a:spcAft>
            </a:pPr>
            <a:r>
              <a:rPr lang="de-DE" sz="1600" dirty="0">
                <a:latin typeface="Arial" panose="020B0604020202020204" pitchFamily="34" charset="0"/>
              </a:rPr>
              <a:t>Nein</a:t>
            </a:r>
          </a:p>
          <a:p>
            <a:pPr algn="r">
              <a:spcAft>
                <a:spcPts val="3400"/>
              </a:spcAft>
            </a:pPr>
            <a:r>
              <a:rPr lang="de-DE" sz="1600" dirty="0" err="1">
                <a:solidFill>
                  <a:srgbClr val="425A38"/>
                </a:solidFill>
                <a:latin typeface="Arial" panose="020B0604020202020204" pitchFamily="34" charset="0"/>
              </a:rPr>
              <a:t>k.A</a:t>
            </a:r>
            <a:r>
              <a:rPr lang="de-DE" sz="1600" dirty="0">
                <a:solidFill>
                  <a:srgbClr val="425A38"/>
                </a:solidFill>
                <a:latin typeface="Arial" panose="020B0604020202020204" pitchFamily="34" charset="0"/>
              </a:rPr>
              <a:t>.</a:t>
            </a:r>
            <a:endParaRPr lang="de-DE" sz="1600" dirty="0">
              <a:solidFill>
                <a:srgbClr val="425A38"/>
              </a:solidFill>
            </a:endParaRPr>
          </a:p>
        </p:txBody>
      </p:sp>
    </p:spTree>
    <p:extLst>
      <p:ext uri="{BB962C8B-B14F-4D97-AF65-F5344CB8AC3E}">
        <p14:creationId xmlns:p14="http://schemas.microsoft.com/office/powerpoint/2010/main" val="4294075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73357DD9-9729-416B-95D7-EEF55FFE54DE}"/>
              </a:ext>
            </a:extLst>
          </p:cNvPr>
          <p:cNvGraphicFramePr/>
          <p:nvPr>
            <p:extLst>
              <p:ext uri="{D42A27DB-BD31-4B8C-83A1-F6EECF244321}">
                <p14:modId xmlns:p14="http://schemas.microsoft.com/office/powerpoint/2010/main" val="2675431606"/>
              </p:ext>
            </p:extLst>
          </p:nvPr>
        </p:nvGraphicFramePr>
        <p:xfrm>
          <a:off x="2987824"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hteck 4">
            <a:extLst>
              <a:ext uri="{FF2B5EF4-FFF2-40B4-BE49-F238E27FC236}">
                <a16:creationId xmlns:a16="http://schemas.microsoft.com/office/drawing/2014/main" id="{7F968819-EF22-41D0-B42D-6D28D9E527D1}"/>
              </a:ext>
            </a:extLst>
          </p:cNvPr>
          <p:cNvSpPr/>
          <p:nvPr/>
        </p:nvSpPr>
        <p:spPr>
          <a:xfrm>
            <a:off x="18585" y="1747777"/>
            <a:ext cx="2999656" cy="415498"/>
          </a:xfrm>
          <a:prstGeom prst="rect">
            <a:avLst/>
          </a:prstGeom>
        </p:spPr>
        <p:txBody>
          <a:bodyPr wrap="square">
            <a:spAutoFit/>
          </a:bodyPr>
          <a:lstStyle/>
          <a:p>
            <a:pPr algn="r"/>
            <a:r>
              <a:rPr lang="de-DE" sz="1050" dirty="0">
                <a:solidFill>
                  <a:schemeClr val="bg1">
                    <a:lumMod val="50000"/>
                  </a:schemeClr>
                </a:solidFill>
                <a:latin typeface="Arial" panose="020B0604020202020204" pitchFamily="34" charset="0"/>
              </a:rPr>
              <a:t>Ich mache mir Sorgen, dass ich mir in Zukunft</a:t>
            </a:r>
          </a:p>
          <a:p>
            <a:pPr algn="r"/>
            <a:r>
              <a:rPr lang="de-DE" sz="1050" dirty="0">
                <a:solidFill>
                  <a:schemeClr val="bg1">
                    <a:lumMod val="50000"/>
                  </a:schemeClr>
                </a:solidFill>
                <a:latin typeface="Arial" panose="020B0604020202020204" pitchFamily="34" charset="0"/>
              </a:rPr>
              <a:t>das Wohnen nicht mehr leisten kann.</a:t>
            </a:r>
            <a:endParaRPr lang="de-DE" sz="1050" dirty="0">
              <a:solidFill>
                <a:schemeClr val="bg1">
                  <a:lumMod val="50000"/>
                </a:schemeClr>
              </a:solidFill>
            </a:endParaRPr>
          </a:p>
        </p:txBody>
      </p:sp>
      <p:sp>
        <p:nvSpPr>
          <p:cNvPr id="6" name="Rechteck 5">
            <a:extLst>
              <a:ext uri="{FF2B5EF4-FFF2-40B4-BE49-F238E27FC236}">
                <a16:creationId xmlns:a16="http://schemas.microsoft.com/office/drawing/2014/main" id="{C52ADB66-5A08-44C1-BF69-7D36DFA60A27}"/>
              </a:ext>
            </a:extLst>
          </p:cNvPr>
          <p:cNvSpPr/>
          <p:nvPr/>
        </p:nvSpPr>
        <p:spPr>
          <a:xfrm>
            <a:off x="18585" y="2704881"/>
            <a:ext cx="2999656" cy="415498"/>
          </a:xfrm>
          <a:prstGeom prst="rect">
            <a:avLst/>
          </a:prstGeom>
        </p:spPr>
        <p:txBody>
          <a:bodyPr wrap="square">
            <a:spAutoFit/>
          </a:bodyPr>
          <a:lstStyle/>
          <a:p>
            <a:pPr algn="r"/>
            <a:r>
              <a:rPr lang="de-DE" sz="1050" dirty="0">
                <a:solidFill>
                  <a:schemeClr val="bg1">
                    <a:lumMod val="50000"/>
                  </a:schemeClr>
                </a:solidFill>
                <a:latin typeface="Arial" panose="020B0604020202020204" pitchFamily="34" charset="0"/>
              </a:rPr>
              <a:t>Der Staat sollte wieder mehr leistbaren,</a:t>
            </a:r>
          </a:p>
          <a:p>
            <a:pPr algn="r"/>
            <a:r>
              <a:rPr lang="de-DE" sz="1050" dirty="0">
                <a:solidFill>
                  <a:schemeClr val="bg1">
                    <a:lumMod val="50000"/>
                  </a:schemeClr>
                </a:solidFill>
                <a:latin typeface="Arial" panose="020B0604020202020204" pitchFamily="34" charset="0"/>
              </a:rPr>
              <a:t>sozialen Wohnraum schaffen.</a:t>
            </a:r>
            <a:endParaRPr lang="de-DE" sz="1050" dirty="0">
              <a:solidFill>
                <a:schemeClr val="bg1">
                  <a:lumMod val="50000"/>
                </a:schemeClr>
              </a:solidFill>
            </a:endParaRPr>
          </a:p>
        </p:txBody>
      </p:sp>
      <p:sp>
        <p:nvSpPr>
          <p:cNvPr id="7" name="Rechteck 6">
            <a:extLst>
              <a:ext uri="{FF2B5EF4-FFF2-40B4-BE49-F238E27FC236}">
                <a16:creationId xmlns:a16="http://schemas.microsoft.com/office/drawing/2014/main" id="{68032A25-ED81-4E2A-BAB9-CDAB4B9E15FF}"/>
              </a:ext>
            </a:extLst>
          </p:cNvPr>
          <p:cNvSpPr/>
          <p:nvPr/>
        </p:nvSpPr>
        <p:spPr>
          <a:xfrm>
            <a:off x="58732" y="3589321"/>
            <a:ext cx="2999656" cy="577081"/>
          </a:xfrm>
          <a:prstGeom prst="rect">
            <a:avLst/>
          </a:prstGeom>
        </p:spPr>
        <p:txBody>
          <a:bodyPr wrap="square">
            <a:spAutoFit/>
          </a:bodyPr>
          <a:lstStyle/>
          <a:p>
            <a:pPr algn="r"/>
            <a:r>
              <a:rPr lang="de-DE" sz="1050" dirty="0">
                <a:solidFill>
                  <a:schemeClr val="bg1">
                    <a:lumMod val="50000"/>
                  </a:schemeClr>
                </a:solidFill>
                <a:latin typeface="Arial" panose="020B0604020202020204" pitchFamily="34" charset="0"/>
              </a:rPr>
              <a:t>Die Regierung sollte einen dauerhaften</a:t>
            </a:r>
          </a:p>
          <a:p>
            <a:pPr algn="r"/>
            <a:r>
              <a:rPr lang="de-DE" sz="1050" dirty="0">
                <a:solidFill>
                  <a:schemeClr val="bg1">
                    <a:lumMod val="50000"/>
                  </a:schemeClr>
                </a:solidFill>
                <a:latin typeface="Arial" panose="020B0604020202020204" pitchFamily="34" charset="0"/>
              </a:rPr>
              <a:t>Mietpreisdeckel einführen, damit wohnen</a:t>
            </a:r>
          </a:p>
          <a:p>
            <a:pPr algn="r"/>
            <a:r>
              <a:rPr lang="de-DE" sz="1050" dirty="0">
                <a:solidFill>
                  <a:schemeClr val="bg1">
                    <a:lumMod val="50000"/>
                  </a:schemeClr>
                </a:solidFill>
                <a:latin typeface="Arial" panose="020B0604020202020204" pitchFamily="34" charset="0"/>
              </a:rPr>
              <a:t>leistbar ist.</a:t>
            </a:r>
          </a:p>
        </p:txBody>
      </p:sp>
      <p:sp>
        <p:nvSpPr>
          <p:cNvPr id="9" name="Rechteck 8">
            <a:extLst>
              <a:ext uri="{FF2B5EF4-FFF2-40B4-BE49-F238E27FC236}">
                <a16:creationId xmlns:a16="http://schemas.microsoft.com/office/drawing/2014/main" id="{7F3F9D21-5001-42FA-97DE-C31479159918}"/>
              </a:ext>
            </a:extLst>
          </p:cNvPr>
          <p:cNvSpPr/>
          <p:nvPr/>
        </p:nvSpPr>
        <p:spPr>
          <a:xfrm>
            <a:off x="18585" y="4605952"/>
            <a:ext cx="2999656" cy="415498"/>
          </a:xfrm>
          <a:prstGeom prst="rect">
            <a:avLst/>
          </a:prstGeom>
        </p:spPr>
        <p:txBody>
          <a:bodyPr wrap="square">
            <a:spAutoFit/>
          </a:bodyPr>
          <a:lstStyle/>
          <a:p>
            <a:pPr algn="r"/>
            <a:r>
              <a:rPr lang="de-DE" sz="1050" dirty="0">
                <a:solidFill>
                  <a:schemeClr val="bg1">
                    <a:lumMod val="50000"/>
                  </a:schemeClr>
                </a:solidFill>
                <a:latin typeface="Arial" panose="020B0604020202020204" pitchFamily="34" charset="0"/>
              </a:rPr>
              <a:t>Leistbares Wohnen spielt bei meiner</a:t>
            </a:r>
          </a:p>
          <a:p>
            <a:pPr algn="r"/>
            <a:r>
              <a:rPr lang="de-DE" sz="1050" dirty="0">
                <a:solidFill>
                  <a:schemeClr val="bg1">
                    <a:lumMod val="50000"/>
                  </a:schemeClr>
                </a:solidFill>
                <a:latin typeface="Arial" panose="020B0604020202020204" pitchFamily="34" charset="0"/>
              </a:rPr>
              <a:t>Wahlentscheidung eine wichtige Rolle</a:t>
            </a:r>
            <a:endParaRPr lang="de-DE" sz="1050" dirty="0">
              <a:solidFill>
                <a:schemeClr val="bg1">
                  <a:lumMod val="50000"/>
                </a:schemeClr>
              </a:solidFill>
            </a:endParaRPr>
          </a:p>
        </p:txBody>
      </p:sp>
      <p:sp>
        <p:nvSpPr>
          <p:cNvPr id="10" name="Rechteck 9">
            <a:extLst>
              <a:ext uri="{FF2B5EF4-FFF2-40B4-BE49-F238E27FC236}">
                <a16:creationId xmlns:a16="http://schemas.microsoft.com/office/drawing/2014/main" id="{6214B6AC-6E50-4D25-B5C5-6889BDA8DCF7}"/>
              </a:ext>
            </a:extLst>
          </p:cNvPr>
          <p:cNvSpPr/>
          <p:nvPr/>
        </p:nvSpPr>
        <p:spPr>
          <a:xfrm flipV="1">
            <a:off x="3128197" y="5517232"/>
            <a:ext cx="159792" cy="159792"/>
          </a:xfrm>
          <a:prstGeom prst="rect">
            <a:avLst/>
          </a:prstGeom>
          <a:solidFill>
            <a:srgbClr val="35A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33DA8AF2-C8A9-42AE-9070-5028AF073C31}"/>
              </a:ext>
            </a:extLst>
          </p:cNvPr>
          <p:cNvSpPr/>
          <p:nvPr/>
        </p:nvSpPr>
        <p:spPr>
          <a:xfrm>
            <a:off x="3287989" y="5470170"/>
            <a:ext cx="351215" cy="253916"/>
          </a:xfrm>
          <a:prstGeom prst="rect">
            <a:avLst/>
          </a:prstGeom>
        </p:spPr>
        <p:txBody>
          <a:bodyPr wrap="square">
            <a:spAutoFit/>
          </a:bodyPr>
          <a:lstStyle/>
          <a:p>
            <a:r>
              <a:rPr lang="de-DE" sz="1050" dirty="0">
                <a:solidFill>
                  <a:srgbClr val="35AA6C"/>
                </a:solidFill>
                <a:latin typeface="Arial" panose="020B0604020202020204" pitchFamily="34" charset="0"/>
              </a:rPr>
              <a:t>Ja</a:t>
            </a:r>
            <a:endParaRPr lang="de-DE" sz="1050" dirty="0">
              <a:solidFill>
                <a:srgbClr val="35AA6C"/>
              </a:solidFill>
            </a:endParaRPr>
          </a:p>
        </p:txBody>
      </p:sp>
      <p:sp>
        <p:nvSpPr>
          <p:cNvPr id="12" name="Rechteck 11">
            <a:extLst>
              <a:ext uri="{FF2B5EF4-FFF2-40B4-BE49-F238E27FC236}">
                <a16:creationId xmlns:a16="http://schemas.microsoft.com/office/drawing/2014/main" id="{E9FD786D-CD7D-467B-AB7E-D028BAEDF440}"/>
              </a:ext>
            </a:extLst>
          </p:cNvPr>
          <p:cNvSpPr/>
          <p:nvPr/>
        </p:nvSpPr>
        <p:spPr>
          <a:xfrm flipV="1">
            <a:off x="4283968" y="5517232"/>
            <a:ext cx="159792" cy="159792"/>
          </a:xfrm>
          <a:prstGeom prst="rect">
            <a:avLst/>
          </a:prstGeom>
          <a:solidFill>
            <a:srgbClr val="35AA6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E7A5A3D5-861D-4278-BBC1-584F9CE15D47}"/>
              </a:ext>
            </a:extLst>
          </p:cNvPr>
          <p:cNvSpPr/>
          <p:nvPr/>
        </p:nvSpPr>
        <p:spPr>
          <a:xfrm>
            <a:off x="4443760" y="5470170"/>
            <a:ext cx="644764" cy="253916"/>
          </a:xfrm>
          <a:prstGeom prst="rect">
            <a:avLst/>
          </a:prstGeom>
        </p:spPr>
        <p:txBody>
          <a:bodyPr wrap="square">
            <a:spAutoFit/>
          </a:bodyPr>
          <a:lstStyle/>
          <a:p>
            <a:r>
              <a:rPr lang="de-DE" sz="1050" dirty="0">
                <a:solidFill>
                  <a:srgbClr val="35AA6C">
                    <a:alpha val="80000"/>
                  </a:srgbClr>
                </a:solidFill>
                <a:latin typeface="Arial" panose="020B0604020202020204" pitchFamily="34" charset="0"/>
              </a:rPr>
              <a:t>Eher ja</a:t>
            </a:r>
            <a:endParaRPr lang="de-DE" sz="1050" dirty="0">
              <a:solidFill>
                <a:srgbClr val="35AA6C">
                  <a:alpha val="80000"/>
                </a:srgbClr>
              </a:solidFill>
            </a:endParaRPr>
          </a:p>
        </p:txBody>
      </p:sp>
      <p:sp>
        <p:nvSpPr>
          <p:cNvPr id="14" name="Rechteck 13">
            <a:extLst>
              <a:ext uri="{FF2B5EF4-FFF2-40B4-BE49-F238E27FC236}">
                <a16:creationId xmlns:a16="http://schemas.microsoft.com/office/drawing/2014/main" id="{85955054-2C27-4A04-9B85-B6EBFA37D24B}"/>
              </a:ext>
            </a:extLst>
          </p:cNvPr>
          <p:cNvSpPr/>
          <p:nvPr/>
        </p:nvSpPr>
        <p:spPr>
          <a:xfrm flipV="1">
            <a:off x="5868144" y="5517232"/>
            <a:ext cx="159792" cy="159792"/>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5" name="Rechteck 14">
            <a:extLst>
              <a:ext uri="{FF2B5EF4-FFF2-40B4-BE49-F238E27FC236}">
                <a16:creationId xmlns:a16="http://schemas.microsoft.com/office/drawing/2014/main" id="{CA95C8F5-FCE6-43F5-B0F1-73D2B16EAD1E}"/>
              </a:ext>
            </a:extLst>
          </p:cNvPr>
          <p:cNvSpPr/>
          <p:nvPr/>
        </p:nvSpPr>
        <p:spPr>
          <a:xfrm>
            <a:off x="6027936" y="5470170"/>
            <a:ext cx="644764" cy="253916"/>
          </a:xfrm>
          <a:prstGeom prst="rect">
            <a:avLst/>
          </a:prstGeom>
        </p:spPr>
        <p:txBody>
          <a:bodyPr wrap="square">
            <a:spAutoFit/>
          </a:bodyPr>
          <a:lstStyle/>
          <a:p>
            <a:r>
              <a:rPr lang="de-DE" sz="1050" dirty="0">
                <a:solidFill>
                  <a:schemeClr val="tx1">
                    <a:alpha val="80000"/>
                  </a:schemeClr>
                </a:solidFill>
                <a:latin typeface="Arial" panose="020B0604020202020204" pitchFamily="34" charset="0"/>
              </a:rPr>
              <a:t>Eher ja</a:t>
            </a:r>
            <a:endParaRPr lang="de-DE" sz="1050" dirty="0">
              <a:solidFill>
                <a:schemeClr val="tx1">
                  <a:alpha val="80000"/>
                </a:schemeClr>
              </a:solidFill>
            </a:endParaRPr>
          </a:p>
        </p:txBody>
      </p:sp>
      <p:sp>
        <p:nvSpPr>
          <p:cNvPr id="16" name="Rechteck 15">
            <a:extLst>
              <a:ext uri="{FF2B5EF4-FFF2-40B4-BE49-F238E27FC236}">
                <a16:creationId xmlns:a16="http://schemas.microsoft.com/office/drawing/2014/main" id="{A408E41D-5041-4F4B-BDC5-DAA79718C5EC}"/>
              </a:ext>
            </a:extLst>
          </p:cNvPr>
          <p:cNvSpPr/>
          <p:nvPr/>
        </p:nvSpPr>
        <p:spPr>
          <a:xfrm flipV="1">
            <a:off x="7115190" y="5517232"/>
            <a:ext cx="159792" cy="159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Rechteck 16">
            <a:extLst>
              <a:ext uri="{FF2B5EF4-FFF2-40B4-BE49-F238E27FC236}">
                <a16:creationId xmlns:a16="http://schemas.microsoft.com/office/drawing/2014/main" id="{FA397221-6619-412A-A5FF-41A7957A88EA}"/>
              </a:ext>
            </a:extLst>
          </p:cNvPr>
          <p:cNvSpPr/>
          <p:nvPr/>
        </p:nvSpPr>
        <p:spPr>
          <a:xfrm>
            <a:off x="7274982" y="5470170"/>
            <a:ext cx="644764" cy="253916"/>
          </a:xfrm>
          <a:prstGeom prst="rect">
            <a:avLst/>
          </a:prstGeom>
        </p:spPr>
        <p:txBody>
          <a:bodyPr wrap="square">
            <a:spAutoFit/>
          </a:bodyPr>
          <a:lstStyle/>
          <a:p>
            <a:r>
              <a:rPr lang="de-DE" sz="1050" dirty="0">
                <a:latin typeface="Arial" panose="020B0604020202020204" pitchFamily="34" charset="0"/>
              </a:rPr>
              <a:t>Ja</a:t>
            </a:r>
            <a:endParaRPr lang="de-DE" sz="1050" dirty="0"/>
          </a:p>
        </p:txBody>
      </p:sp>
      <p:sp>
        <p:nvSpPr>
          <p:cNvPr id="18" name="Rechteck 17">
            <a:extLst>
              <a:ext uri="{FF2B5EF4-FFF2-40B4-BE49-F238E27FC236}">
                <a16:creationId xmlns:a16="http://schemas.microsoft.com/office/drawing/2014/main" id="{2365FDC8-181B-4986-92D8-99FE4B196851}"/>
              </a:ext>
            </a:extLst>
          </p:cNvPr>
          <p:cNvSpPr/>
          <p:nvPr/>
        </p:nvSpPr>
        <p:spPr>
          <a:xfrm flipV="1">
            <a:off x="8501916" y="5517232"/>
            <a:ext cx="159792" cy="15979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lumMod val="50000"/>
                </a:schemeClr>
              </a:solidFill>
            </a:endParaRPr>
          </a:p>
        </p:txBody>
      </p:sp>
      <p:sp>
        <p:nvSpPr>
          <p:cNvPr id="19" name="Rechteck 18">
            <a:extLst>
              <a:ext uri="{FF2B5EF4-FFF2-40B4-BE49-F238E27FC236}">
                <a16:creationId xmlns:a16="http://schemas.microsoft.com/office/drawing/2014/main" id="{EB00F437-DC17-4AAB-B617-19E83874B858}"/>
              </a:ext>
            </a:extLst>
          </p:cNvPr>
          <p:cNvSpPr/>
          <p:nvPr/>
        </p:nvSpPr>
        <p:spPr>
          <a:xfrm>
            <a:off x="8661708" y="5470170"/>
            <a:ext cx="644764" cy="253916"/>
          </a:xfrm>
          <a:prstGeom prst="rect">
            <a:avLst/>
          </a:prstGeom>
        </p:spPr>
        <p:txBody>
          <a:bodyPr wrap="square">
            <a:spAutoFit/>
          </a:bodyPr>
          <a:lstStyle/>
          <a:p>
            <a:r>
              <a:rPr lang="de-DE" sz="1050" dirty="0" err="1">
                <a:solidFill>
                  <a:schemeClr val="bg1">
                    <a:lumMod val="50000"/>
                  </a:schemeClr>
                </a:solidFill>
                <a:latin typeface="Arial" panose="020B0604020202020204" pitchFamily="34" charset="0"/>
              </a:rPr>
              <a:t>k.A</a:t>
            </a:r>
            <a:r>
              <a:rPr lang="de-DE" sz="1050" dirty="0">
                <a:solidFill>
                  <a:schemeClr val="bg1">
                    <a:lumMod val="50000"/>
                  </a:schemeClr>
                </a:solidFill>
                <a:latin typeface="Arial" panose="020B0604020202020204" pitchFamily="34" charset="0"/>
              </a:rPr>
              <a:t>.</a:t>
            </a:r>
            <a:endParaRPr lang="de-DE" sz="1050" dirty="0">
              <a:solidFill>
                <a:schemeClr val="bg1">
                  <a:lumMod val="50000"/>
                </a:schemeClr>
              </a:solidFill>
            </a:endParaRPr>
          </a:p>
        </p:txBody>
      </p:sp>
      <p:sp>
        <p:nvSpPr>
          <p:cNvPr id="20" name="Rechteck 19">
            <a:extLst>
              <a:ext uri="{FF2B5EF4-FFF2-40B4-BE49-F238E27FC236}">
                <a16:creationId xmlns:a16="http://schemas.microsoft.com/office/drawing/2014/main" id="{144D3680-2DEE-480F-85D4-272C3BAB98DA}"/>
              </a:ext>
            </a:extLst>
          </p:cNvPr>
          <p:cNvSpPr/>
          <p:nvPr/>
        </p:nvSpPr>
        <p:spPr>
          <a:xfrm>
            <a:off x="3034930" y="1266576"/>
            <a:ext cx="4320480" cy="276999"/>
          </a:xfrm>
          <a:prstGeom prst="rect">
            <a:avLst/>
          </a:prstGeom>
        </p:spPr>
        <p:txBody>
          <a:bodyPr wrap="square">
            <a:spAutoFit/>
          </a:bodyPr>
          <a:lstStyle/>
          <a:p>
            <a:r>
              <a:rPr lang="de-DE" sz="1200" b="1" dirty="0">
                <a:latin typeface="Arial" panose="020B0604020202020204" pitchFamily="34" charset="0"/>
              </a:rPr>
              <a:t>Die Ergebnisse im Überblick</a:t>
            </a:r>
            <a:endParaRPr lang="de-DE" sz="1200" b="1" dirty="0"/>
          </a:p>
        </p:txBody>
      </p:sp>
    </p:spTree>
    <p:extLst>
      <p:ext uri="{BB962C8B-B14F-4D97-AF65-F5344CB8AC3E}">
        <p14:creationId xmlns:p14="http://schemas.microsoft.com/office/powerpoint/2010/main" val="245681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3FBD122-DCBF-4DC0-B78C-50FA7052E9C2}"/>
              </a:ext>
            </a:extLst>
          </p:cNvPr>
          <p:cNvSpPr>
            <a:spLocks noGrp="1"/>
          </p:cNvSpPr>
          <p:nvPr>
            <p:ph type="title"/>
          </p:nvPr>
        </p:nvSpPr>
        <p:spPr>
          <a:xfrm>
            <a:off x="233751" y="2984576"/>
            <a:ext cx="6480720" cy="888848"/>
          </a:xfrm>
        </p:spPr>
        <p:txBody>
          <a:bodyPr>
            <a:normAutofit fontScale="90000"/>
          </a:bodyPr>
          <a:lstStyle/>
          <a:p>
            <a:pPr>
              <a:lnSpc>
                <a:spcPts val="4600"/>
              </a:lnSpc>
            </a:pPr>
            <a:r>
              <a:rPr lang="de-DE" sz="4400" cap="none" dirty="0"/>
              <a:t>Fragen und Antwortmöglichkeiten im Wortlaut </a:t>
            </a:r>
          </a:p>
        </p:txBody>
      </p:sp>
    </p:spTree>
    <p:extLst>
      <p:ext uri="{BB962C8B-B14F-4D97-AF65-F5344CB8AC3E}">
        <p14:creationId xmlns:p14="http://schemas.microsoft.com/office/powerpoint/2010/main" val="3096198554"/>
      </p:ext>
    </p:extLst>
  </p:cSld>
  <p:clrMapOvr>
    <a:masterClrMapping/>
  </p:clrMapOvr>
</p:sld>
</file>

<file path=ppt/theme/theme1.xml><?xml version="1.0" encoding="utf-8"?>
<a:theme xmlns:a="http://schemas.openxmlformats.org/drawingml/2006/main" name="Power Point Vorlage 4-3_normal">
  <a:themeElements>
    <a:clrScheme name="Volkshilfe">
      <a:dk1>
        <a:srgbClr val="BC091B"/>
      </a:dk1>
      <a:lt1>
        <a:srgbClr val="FFFFFF"/>
      </a:lt1>
      <a:dk2>
        <a:srgbClr val="FFFFFF"/>
      </a:dk2>
      <a:lt2>
        <a:srgbClr val="FFFFFF"/>
      </a:lt2>
      <a:accent1>
        <a:srgbClr val="646567"/>
      </a:accent1>
      <a:accent2>
        <a:srgbClr val="BC091B"/>
      </a:accent2>
      <a:accent3>
        <a:srgbClr val="FFFFFF"/>
      </a:accent3>
      <a:accent4>
        <a:srgbClr val="FFFFFF"/>
      </a:accent4>
      <a:accent5>
        <a:srgbClr val="FFFFFF"/>
      </a:accent5>
      <a:accent6>
        <a:srgbClr val="FFFFFF"/>
      </a:accent6>
      <a:hlink>
        <a:srgbClr val="FFFFFF"/>
      </a:hlink>
      <a:folHlink>
        <a:srgbClr val="FFFFFF"/>
      </a:folHlink>
    </a:clrScheme>
    <a:fontScheme name="Volkshilf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874</Words>
  <Application>Microsoft Office PowerPoint</Application>
  <PresentationFormat>Bildschirmpräsentation (4:3)</PresentationFormat>
  <Paragraphs>97</Paragraphs>
  <Slides>10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Symbol</vt:lpstr>
      <vt:lpstr>Verdana</vt:lpstr>
      <vt:lpstr>Wingdings</vt:lpstr>
      <vt:lpstr>Power Point Vorlage 4-3_normal</vt:lpstr>
      <vt:lpstr>SOZIALBAROMETER WOHNEN 2024</vt:lpstr>
      <vt:lpstr>Soziodemographische Daten</vt:lpstr>
      <vt:lpstr>Einleitung</vt:lpstr>
      <vt:lpstr>PowerPoint-Präsentation</vt:lpstr>
      <vt:lpstr>PowerPoint-Präsentation</vt:lpstr>
      <vt:lpstr>PowerPoint-Präsentation</vt:lpstr>
      <vt:lpstr>PowerPoint-Präsentation</vt:lpstr>
      <vt:lpstr>PowerPoint-Präsentation</vt:lpstr>
      <vt:lpstr>Fragen und Antwortmöglichkeiten im Wortlaut </vt:lpstr>
      <vt:lpstr>PowerPoint-Präsentation</vt:lpstr>
    </vt:vector>
  </TitlesOfParts>
  <Company>Telekom Austria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präsentationstitel</dc:title>
  <dc:creator>Panzenberger, Lea</dc:creator>
  <cp:lastModifiedBy>BERGER, Erwin</cp:lastModifiedBy>
  <cp:revision>803</cp:revision>
  <cp:lastPrinted>2023-09-12T13:09:25Z</cp:lastPrinted>
  <dcterms:created xsi:type="dcterms:W3CDTF">2023-05-09T09:02:24Z</dcterms:created>
  <dcterms:modified xsi:type="dcterms:W3CDTF">2024-09-09T15:38:11Z</dcterms:modified>
</cp:coreProperties>
</file>